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sldIdLst>
    <p:sldId id="256" r:id="rId3"/>
    <p:sldId id="257" r:id="rId4"/>
    <p:sldId id="289" r:id="rId5"/>
    <p:sldId id="290" r:id="rId6"/>
    <p:sldId id="291" r:id="rId7"/>
    <p:sldId id="349" r:id="rId8"/>
    <p:sldId id="292" r:id="rId9"/>
    <p:sldId id="311" r:id="rId10"/>
    <p:sldId id="293" r:id="rId11"/>
    <p:sldId id="259" r:id="rId12"/>
    <p:sldId id="260" r:id="rId13"/>
    <p:sldId id="294" r:id="rId14"/>
    <p:sldId id="295" r:id="rId15"/>
    <p:sldId id="313" r:id="rId16"/>
    <p:sldId id="307" r:id="rId17"/>
    <p:sldId id="261" r:id="rId18"/>
    <p:sldId id="262" r:id="rId19"/>
    <p:sldId id="296" r:id="rId20"/>
    <p:sldId id="308" r:id="rId21"/>
    <p:sldId id="297" r:id="rId22"/>
    <p:sldId id="298" r:id="rId23"/>
    <p:sldId id="299" r:id="rId24"/>
    <p:sldId id="350" r:id="rId25"/>
    <p:sldId id="300" r:id="rId26"/>
    <p:sldId id="301" r:id="rId27"/>
    <p:sldId id="302" r:id="rId28"/>
    <p:sldId id="303" r:id="rId29"/>
    <p:sldId id="304" r:id="rId30"/>
    <p:sldId id="305" r:id="rId31"/>
    <p:sldId id="306" r:id="rId32"/>
    <p:sldId id="309" r:id="rId33"/>
    <p:sldId id="270"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YNlDL/KS2h+2IBUI3zf3mVshF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427" y="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solidFill>
                  <a:srgbClr val="202124"/>
                </a:solidFill>
                <a:highlight>
                  <a:srgbClr val="FFFFFF"/>
                </a:highlight>
              </a:rPr>
              <a:t>Lysosomes and peroxisomes are </a:t>
            </a:r>
            <a:r>
              <a:rPr lang="en-GB" sz="1200" b="1">
                <a:solidFill>
                  <a:srgbClr val="202124"/>
                </a:solidFill>
                <a:highlight>
                  <a:srgbClr val="FFFFFF"/>
                </a:highlight>
              </a:rPr>
              <a:t>organelles with many functions in all eukaryotic cells</a:t>
            </a:r>
            <a:r>
              <a:rPr lang="en-GB" sz="1200">
                <a:solidFill>
                  <a:srgbClr val="202124"/>
                </a:solidFill>
                <a:highlight>
                  <a:srgbClr val="FFFFFF"/>
                </a:highlight>
              </a:rPr>
              <a:t>. Lysosomes contain hydrolytic enzymes (lysozyme) that degrade molecules, whereas peroxisomes contain enzymes such as catalase that convert hydrogen peroxide (H2O2) to water and oxygen and neutralize toxicity. </a:t>
            </a:r>
            <a:endParaRPr sz="1200">
              <a:solidFill>
                <a:srgbClr val="202124"/>
              </a:solidFill>
              <a:highlight>
                <a:srgbClr val="FFFFFF"/>
              </a:highlight>
            </a:endParaRPr>
          </a:p>
          <a:p>
            <a:pPr marL="0" lvl="0" indent="0" algn="l" rtl="0">
              <a:lnSpc>
                <a:spcPct val="100000"/>
              </a:lnSpc>
              <a:spcBef>
                <a:spcPts val="0"/>
              </a:spcBef>
              <a:spcAft>
                <a:spcPts val="0"/>
              </a:spcAft>
              <a:buSzPts val="1100"/>
              <a:buNone/>
            </a:pPr>
            <a:r>
              <a:rPr lang="en-GB" sz="1200" b="1">
                <a:solidFill>
                  <a:srgbClr val="202124"/>
                </a:solidFill>
                <a:highlight>
                  <a:srgbClr val="FFFFFF"/>
                </a:highlight>
              </a:rPr>
              <a:t>Lysosomes are responsible for the digestion of cells while peroxisomes are responsible for the protection of cells against hydrogen peroxide</a:t>
            </a:r>
            <a:r>
              <a:rPr lang="en-GB" sz="1200">
                <a:solidFill>
                  <a:srgbClr val="202124"/>
                </a:solidFill>
                <a:highlight>
                  <a:srgbClr val="FFFFFF"/>
                </a:highlight>
              </a:rPr>
              <a:t>. </a:t>
            </a:r>
            <a:endParaRPr sz="1200">
              <a:solidFill>
                <a:srgbClr val="202124"/>
              </a:solidFill>
              <a:highlight>
                <a:srgbClr val="FFFFFF"/>
              </a:highlight>
            </a:endParaRPr>
          </a:p>
          <a:p>
            <a:pPr marL="0" lvl="0" indent="0" algn="l" rtl="0">
              <a:lnSpc>
                <a:spcPct val="115000"/>
              </a:lnSpc>
              <a:spcBef>
                <a:spcPts val="0"/>
              </a:spcBef>
              <a:spcAft>
                <a:spcPts val="0"/>
              </a:spcAft>
              <a:buSzPts val="1100"/>
              <a:buNone/>
            </a:pPr>
            <a:r>
              <a:rPr lang="en-GB" sz="1300">
                <a:solidFill>
                  <a:schemeClr val="dk1"/>
                </a:solidFill>
                <a:highlight>
                  <a:srgbClr val="FFFFFF"/>
                </a:highlight>
              </a:rPr>
              <a:t>Lysosomes are roughly spherical bodies enclosed by a single membrane. They are manufactured by the Golgi apparatus  and contain over 50 different kinds of hydrolytic enzymes including proteases, lipases, nucleases, and polysaccharidases. The pH within the lysosome is about pH 5, substantially less than that of the cytosol (~pH 7.2). All the enzymes in the lysosome work best at an acid pH, which reduces the risk of their digesting their own cell if they should escape from the lysosome.</a:t>
            </a:r>
            <a:endParaRPr sz="1200">
              <a:solidFill>
                <a:srgbClr val="202124"/>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3083C-6787-43AE-8BF6-0F91FF92BC6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F18CBB9-9C0B-42F5-9055-8F50AFD3A1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A6AF03-425F-4595-A684-6166FE6922CC}"/>
              </a:ext>
            </a:extLst>
          </p:cNvPr>
          <p:cNvSpPr>
            <a:spLocks noGrp="1"/>
          </p:cNvSpPr>
          <p:nvPr>
            <p:ph type="dt" sz="half" idx="10"/>
          </p:nvPr>
        </p:nvSpPr>
        <p:spPr/>
        <p:txBody>
          <a:bodyPr/>
          <a:lstStyle/>
          <a:p>
            <a:fld id="{8E73C846-3229-4FC6-A295-81137F0F4DB6}" type="datetimeFigureOut">
              <a:rPr lang="ru-RU" smtClean="0"/>
              <a:t>13.02.2024</a:t>
            </a:fld>
            <a:endParaRPr lang="ru-RU"/>
          </a:p>
        </p:txBody>
      </p:sp>
      <p:sp>
        <p:nvSpPr>
          <p:cNvPr id="5" name="Нижний колонтитул 4">
            <a:extLst>
              <a:ext uri="{FF2B5EF4-FFF2-40B4-BE49-F238E27FC236}">
                <a16:creationId xmlns:a16="http://schemas.microsoft.com/office/drawing/2014/main" id="{100FDF00-2185-43AD-8A45-5B8FD285EB6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85DE0C-F444-4250-9301-5D9736B7CCF9}"/>
              </a:ext>
            </a:extLst>
          </p:cNvPr>
          <p:cNvSpPr>
            <a:spLocks noGrp="1"/>
          </p:cNvSpPr>
          <p:nvPr>
            <p:ph type="sldNum" sz="quarter" idx="12"/>
          </p:nvPr>
        </p:nvSpPr>
        <p:spPr/>
        <p:txBody>
          <a:bodyPr/>
          <a:lstStyle/>
          <a:p>
            <a:fld id="{17DBE59D-0772-4E04-B816-A9643C92269F}" type="slidenum">
              <a:rPr lang="ru-RU" smtClean="0"/>
              <a:t>‹#›</a:t>
            </a:fld>
            <a:endParaRPr lang="ru-RU"/>
          </a:p>
        </p:txBody>
      </p:sp>
    </p:spTree>
    <p:extLst>
      <p:ext uri="{BB962C8B-B14F-4D97-AF65-F5344CB8AC3E}">
        <p14:creationId xmlns:p14="http://schemas.microsoft.com/office/powerpoint/2010/main" val="164926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6" name="Google Shape;56;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7" name="Google Shape;5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0" name="Google Shape;60;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1" name="Google Shape;61;p3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3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66" name="Google Shape;66;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67" name="Google Shape;6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70" name="Google Shape;7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4" name="Google Shape;74;p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5" name="Google Shape;75;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8" name="Google Shape;7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5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1" name="Google Shape;81;p5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82" name="Google Shape;8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85" name="Google Shape;8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89" name="Google Shape;89;p5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90" name="Google Shape;90;p5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1" name="Google Shape;91;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5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94" name="Google Shape;94;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5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97" name="Google Shape;97;p5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8" name="Google Shape;9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yjus.com/biology/animal-cel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facts.net/cytoplasm.html" TargetMode="External"/><Relationship Id="rId2" Type="http://schemas.openxmlformats.org/officeDocument/2006/relationships/hyperlink" Target="https://www.sciencefacts.net/cell-organelles.html" TargetMode="Externa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edantu.com/biology/lif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a:latin typeface="Georgia"/>
                <a:ea typeface="Georgia"/>
                <a:cs typeface="Georgia"/>
                <a:sym typeface="Georgia"/>
              </a:rPr>
              <a:t>Al-Farabi Kazakh National University</a:t>
            </a:r>
            <a:endParaRPr sz="1800">
              <a:latin typeface="Georgia"/>
              <a:ea typeface="Georgia"/>
              <a:cs typeface="Georgia"/>
              <a:sym typeface="Georgia"/>
            </a:endParaRPr>
          </a:p>
          <a:p>
            <a:pPr marL="0" lvl="0" indent="0" algn="ctr" rtl="0">
              <a:lnSpc>
                <a:spcPct val="100000"/>
              </a:lnSpc>
              <a:spcBef>
                <a:spcPts val="0"/>
              </a:spcBef>
              <a:spcAft>
                <a:spcPts val="0"/>
              </a:spcAft>
              <a:buSzPts val="2800"/>
              <a:buNone/>
            </a:pPr>
            <a:r>
              <a:rPr lang="en-GB" sz="1800">
                <a:latin typeface="Georgia"/>
                <a:ea typeface="Georgia"/>
                <a:cs typeface="Georgia"/>
                <a:sym typeface="Georgia"/>
              </a:rPr>
              <a:t>Higher School of Medicine</a:t>
            </a:r>
            <a:endParaRPr sz="1800">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p:txBody>
      </p:sp>
      <p:sp>
        <p:nvSpPr>
          <p:cNvPr id="106" name="Google Shape;106;p1"/>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dirty="0">
                <a:solidFill>
                  <a:srgbClr val="000000"/>
                </a:solidFill>
                <a:latin typeface="Georgia"/>
                <a:ea typeface="Georgia"/>
                <a:cs typeface="Georgia"/>
                <a:sym typeface="Georgia"/>
              </a:rPr>
              <a:t>Organelles</a:t>
            </a:r>
            <a:endParaRPr sz="2800" b="1" dirty="0">
              <a:solidFill>
                <a:srgbClr val="000000"/>
              </a:solidFill>
              <a:latin typeface="Georgia"/>
              <a:ea typeface="Georgia"/>
              <a:cs typeface="Georgia"/>
              <a:sym typeface="Georgia"/>
            </a:endParaRPr>
          </a:p>
          <a:p>
            <a:pPr marL="0" lvl="0" indent="0" algn="l" rtl="0">
              <a:lnSpc>
                <a:spcPct val="115000"/>
              </a:lnSpc>
              <a:spcBef>
                <a:spcPts val="0"/>
              </a:spcBef>
              <a:spcAft>
                <a:spcPts val="1600"/>
              </a:spcAft>
              <a:buSzPts val="1800"/>
              <a:buNone/>
            </a:pPr>
            <a:endParaRPr sz="2800" b="1" dirty="0">
              <a:solidFill>
                <a:srgbClr val="00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latin typeface="Georgia"/>
                <a:ea typeface="Georgia"/>
                <a:cs typeface="Georgia"/>
                <a:sym typeface="Georgia"/>
              </a:rPr>
              <a:t>Cell theory</a:t>
            </a:r>
            <a:endParaRPr>
              <a:latin typeface="Georgia"/>
              <a:ea typeface="Georgia"/>
              <a:cs typeface="Georgia"/>
              <a:sym typeface="Georgia"/>
            </a:endParaRPr>
          </a:p>
        </p:txBody>
      </p:sp>
      <p:sp>
        <p:nvSpPr>
          <p:cNvPr id="126" name="Google Shape;12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0" indent="-342900" algn="just" rtl="0">
              <a:lnSpc>
                <a:spcPct val="115000"/>
              </a:lnSpc>
              <a:spcBef>
                <a:spcPts val="0"/>
              </a:spcBef>
              <a:spcAft>
                <a:spcPts val="0"/>
              </a:spcAft>
              <a:buClr>
                <a:srgbClr val="000000"/>
              </a:buClr>
              <a:buSzPts val="1800"/>
              <a:buFont typeface="Georgia"/>
              <a:buChar char="❏"/>
            </a:pPr>
            <a:r>
              <a:rPr lang="en-GB" i="1">
                <a:solidFill>
                  <a:srgbClr val="000000"/>
                </a:solidFill>
                <a:latin typeface="Georgia"/>
                <a:ea typeface="Georgia"/>
                <a:cs typeface="Georgia"/>
                <a:sym typeface="Georgia"/>
              </a:rPr>
              <a:t>Living matter consists of cells.</a:t>
            </a:r>
            <a:endParaRPr i="1">
              <a:solidFill>
                <a:srgbClr val="000000"/>
              </a:solidFill>
              <a:latin typeface="Georgia"/>
              <a:ea typeface="Georgia"/>
              <a:cs typeface="Georgia"/>
              <a:sym typeface="Georgia"/>
            </a:endParaRPr>
          </a:p>
          <a:p>
            <a:pPr marL="914400" lvl="0" indent="-342900" algn="just" rtl="0">
              <a:lnSpc>
                <a:spcPct val="115000"/>
              </a:lnSpc>
              <a:spcBef>
                <a:spcPts val="0"/>
              </a:spcBef>
              <a:spcAft>
                <a:spcPts val="0"/>
              </a:spcAft>
              <a:buClr>
                <a:srgbClr val="000000"/>
              </a:buClr>
              <a:buSzPts val="1800"/>
              <a:buFont typeface="Georgia"/>
              <a:buChar char="❏"/>
            </a:pPr>
            <a:r>
              <a:rPr lang="en-GB" i="1">
                <a:solidFill>
                  <a:srgbClr val="000000"/>
                </a:solidFill>
                <a:latin typeface="Georgia"/>
                <a:ea typeface="Georgia"/>
                <a:cs typeface="Georgia"/>
                <a:sym typeface="Georgia"/>
              </a:rPr>
              <a:t>Cell is a basic functional unit of life.</a:t>
            </a:r>
            <a:endParaRPr i="1">
              <a:solidFill>
                <a:srgbClr val="000000"/>
              </a:solidFill>
              <a:latin typeface="Georgia"/>
              <a:ea typeface="Georgia"/>
              <a:cs typeface="Georgia"/>
              <a:sym typeface="Georgia"/>
            </a:endParaRPr>
          </a:p>
          <a:p>
            <a:pPr marL="914400" lvl="0" indent="-342900" algn="just" rtl="0">
              <a:lnSpc>
                <a:spcPct val="115000"/>
              </a:lnSpc>
              <a:spcBef>
                <a:spcPts val="0"/>
              </a:spcBef>
              <a:spcAft>
                <a:spcPts val="0"/>
              </a:spcAft>
              <a:buClr>
                <a:srgbClr val="000000"/>
              </a:buClr>
              <a:buSzPts val="1800"/>
              <a:buFont typeface="Georgia"/>
              <a:buChar char="❏"/>
            </a:pPr>
            <a:r>
              <a:rPr lang="en-GB" i="1">
                <a:solidFill>
                  <a:srgbClr val="000000"/>
                </a:solidFill>
                <a:latin typeface="Georgia"/>
                <a:ea typeface="Georgia"/>
                <a:cs typeface="Georgia"/>
                <a:sym typeface="Georgia"/>
              </a:rPr>
              <a:t>Cells originate from existing cells. </a:t>
            </a:r>
            <a:endParaRPr i="1">
              <a:solidFill>
                <a:srgbClr val="000000"/>
              </a:solidFill>
              <a:latin typeface="Georgia"/>
              <a:ea typeface="Georgia"/>
              <a:cs typeface="Georgia"/>
              <a:sym typeface="Georgia"/>
            </a:endParaRPr>
          </a:p>
          <a:p>
            <a:pPr marL="914400" lvl="0" indent="-342900" algn="just" rtl="0">
              <a:lnSpc>
                <a:spcPct val="115000"/>
              </a:lnSpc>
              <a:spcBef>
                <a:spcPts val="0"/>
              </a:spcBef>
              <a:spcAft>
                <a:spcPts val="0"/>
              </a:spcAft>
              <a:buClr>
                <a:srgbClr val="000000"/>
              </a:buClr>
              <a:buSzPts val="1800"/>
              <a:buFont typeface="Georgia"/>
              <a:buChar char="❏"/>
            </a:pPr>
            <a:r>
              <a:rPr lang="en-GB" i="1">
                <a:solidFill>
                  <a:srgbClr val="000000"/>
                </a:solidFill>
                <a:latin typeface="Georgia"/>
                <a:ea typeface="Georgia"/>
                <a:cs typeface="Georgia"/>
                <a:sym typeface="Georgia"/>
              </a:rPr>
              <a:t>Cells contain genetic information in the form of DNA. Genetic information is transmitted from parent cell to daughter cell. </a:t>
            </a:r>
            <a:endParaRPr i="1">
              <a:solidFill>
                <a:srgbClr val="00000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264800" y="152400"/>
            <a:ext cx="6840305"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8A63A783-85D6-71E1-F3A3-79AD45ED116F}"/>
              </a:ext>
            </a:extLst>
          </p:cNvPr>
          <p:cNvGraphicFramePr>
            <a:graphicFrameLocks noGrp="1"/>
          </p:cNvGraphicFramePr>
          <p:nvPr>
            <p:extLst>
              <p:ext uri="{D42A27DB-BD31-4B8C-83A1-F6EECF244321}">
                <p14:modId xmlns:p14="http://schemas.microsoft.com/office/powerpoint/2010/main" val="1812256819"/>
              </p:ext>
            </p:extLst>
          </p:nvPr>
        </p:nvGraphicFramePr>
        <p:xfrm>
          <a:off x="727112" y="863600"/>
          <a:ext cx="7293167" cy="3416299"/>
        </p:xfrm>
        <a:graphic>
          <a:graphicData uri="http://schemas.openxmlformats.org/drawingml/2006/table">
            <a:tbl>
              <a:tblPr/>
              <a:tblGrid>
                <a:gridCol w="3628619">
                  <a:extLst>
                    <a:ext uri="{9D8B030D-6E8A-4147-A177-3AD203B41FA5}">
                      <a16:colId xmlns:a16="http://schemas.microsoft.com/office/drawing/2014/main" val="3777673228"/>
                    </a:ext>
                  </a:extLst>
                </a:gridCol>
                <a:gridCol w="3664548">
                  <a:extLst>
                    <a:ext uri="{9D8B030D-6E8A-4147-A177-3AD203B41FA5}">
                      <a16:colId xmlns:a16="http://schemas.microsoft.com/office/drawing/2014/main" val="1993794688"/>
                    </a:ext>
                  </a:extLst>
                </a:gridCol>
              </a:tblGrid>
              <a:tr h="292516">
                <a:tc>
                  <a:txBody>
                    <a:bodyPr/>
                    <a:lstStyle/>
                    <a:p>
                      <a:r>
                        <a:rPr lang="en-US" sz="1300" b="1">
                          <a:effectLst/>
                        </a:rPr>
                        <a:t>Animal Cell</a:t>
                      </a:r>
                      <a:endParaRPr lang="en-US" sz="1300">
                        <a:effectLst/>
                      </a:endParaRPr>
                    </a:p>
                  </a:txBody>
                  <a:tcPr marL="72226" marR="72226" marT="45141" marB="45141" anchor="ctr">
                    <a:lnL>
                      <a:noFill/>
                    </a:lnL>
                    <a:lnR>
                      <a:noFill/>
                    </a:lnR>
                    <a:lnT>
                      <a:noFill/>
                    </a:lnT>
                    <a:lnB>
                      <a:noFill/>
                    </a:lnB>
                    <a:noFill/>
                  </a:tcPr>
                </a:tc>
                <a:tc>
                  <a:txBody>
                    <a:bodyPr/>
                    <a:lstStyle/>
                    <a:p>
                      <a:r>
                        <a:rPr lang="en-US" sz="1300" b="1">
                          <a:effectLst/>
                        </a:rPr>
                        <a:t>Plant Cell</a:t>
                      </a:r>
                      <a:endParaRPr lang="en-US" sz="1300">
                        <a:effectLst/>
                      </a:endParaRPr>
                    </a:p>
                  </a:txBody>
                  <a:tcPr marL="72226" marR="72226" marT="45141" marB="45141" anchor="ctr">
                    <a:lnL>
                      <a:noFill/>
                    </a:lnL>
                    <a:lnR>
                      <a:noFill/>
                    </a:lnR>
                    <a:lnT>
                      <a:noFill/>
                    </a:lnT>
                    <a:lnB>
                      <a:noFill/>
                    </a:lnB>
                    <a:noFill/>
                  </a:tcPr>
                </a:tc>
                <a:extLst>
                  <a:ext uri="{0D108BD9-81ED-4DB2-BD59-A6C34878D82A}">
                    <a16:rowId xmlns:a16="http://schemas.microsoft.com/office/drawing/2014/main" val="705068592"/>
                  </a:ext>
                </a:extLst>
              </a:tr>
              <a:tr h="3123783">
                <a:tc>
                  <a:txBody>
                    <a:bodyPr/>
                    <a:lstStyle/>
                    <a:p>
                      <a:r>
                        <a:rPr lang="en-US" sz="1300" dirty="0">
                          <a:effectLst/>
                        </a:rPr>
                        <a:t>1. Generally small in size.</a:t>
                      </a:r>
                      <a:br>
                        <a:rPr lang="en-US" sz="1300" dirty="0">
                          <a:effectLst/>
                        </a:rPr>
                      </a:br>
                      <a:r>
                        <a:rPr lang="en-US" sz="1300" dirty="0">
                          <a:effectLst/>
                        </a:rPr>
                        <a:t>2. Cell wall is absent.</a:t>
                      </a:r>
                      <a:br>
                        <a:rPr lang="en-US" sz="1300" dirty="0">
                          <a:effectLst/>
                        </a:rPr>
                      </a:br>
                      <a:r>
                        <a:rPr lang="en-US" sz="1300" dirty="0">
                          <a:effectLst/>
                        </a:rPr>
                        <a:t>3. Plastids are absent except euglena.</a:t>
                      </a:r>
                      <a:br>
                        <a:rPr lang="en-US" sz="1300" dirty="0">
                          <a:effectLst/>
                        </a:rPr>
                      </a:br>
                      <a:r>
                        <a:rPr lang="en-US" sz="1300" dirty="0">
                          <a:effectLst/>
                        </a:rPr>
                        <a:t>4. Vacuoles are small and temporary.</a:t>
                      </a:r>
                      <a:br>
                        <a:rPr lang="en-US" sz="1300" dirty="0">
                          <a:effectLst/>
                        </a:rPr>
                      </a:br>
                      <a:r>
                        <a:rPr lang="en-US" sz="1300" dirty="0">
                          <a:effectLst/>
                        </a:rPr>
                        <a:t>5. Single highly complex and prominent Golgi apparatus is present.</a:t>
                      </a:r>
                      <a:br>
                        <a:rPr lang="en-US" sz="1300" dirty="0">
                          <a:effectLst/>
                        </a:rPr>
                      </a:br>
                      <a:r>
                        <a:rPr lang="en-US" sz="1300" dirty="0">
                          <a:effectLst/>
                        </a:rPr>
                        <a:t>6. Centrosome and Centrioles are present.</a:t>
                      </a:r>
                    </a:p>
                  </a:txBody>
                  <a:tcPr marL="72226" marR="72226" marT="45141" marB="45141" anchor="ctr">
                    <a:lnL>
                      <a:noFill/>
                    </a:lnL>
                    <a:lnR>
                      <a:noFill/>
                    </a:lnR>
                    <a:lnT>
                      <a:noFill/>
                    </a:lnT>
                    <a:lnB>
                      <a:noFill/>
                    </a:lnB>
                    <a:noFill/>
                  </a:tcPr>
                </a:tc>
                <a:tc>
                  <a:txBody>
                    <a:bodyPr/>
                    <a:lstStyle/>
                    <a:p>
                      <a:r>
                        <a:rPr lang="en-US" sz="1300" dirty="0">
                          <a:effectLst/>
                        </a:rPr>
                        <a:t>1. Larger than animal cells.</a:t>
                      </a:r>
                      <a:br>
                        <a:rPr lang="en-US" sz="1300" dirty="0">
                          <a:effectLst/>
                        </a:rPr>
                      </a:br>
                      <a:r>
                        <a:rPr lang="en-US" sz="1300" dirty="0">
                          <a:effectLst/>
                        </a:rPr>
                        <a:t>2. A rigid cell wall of cellulose </a:t>
                      </a:r>
                      <a:r>
                        <a:rPr lang="en-US" sz="1300" dirty="0" err="1">
                          <a:effectLst/>
                        </a:rPr>
                        <a:t>i.e</a:t>
                      </a:r>
                      <a:r>
                        <a:rPr lang="en-US" sz="1300" dirty="0">
                          <a:effectLst/>
                        </a:rPr>
                        <a:t> plasma membrane is present.</a:t>
                      </a:r>
                      <a:br>
                        <a:rPr lang="en-US" sz="1300" dirty="0">
                          <a:effectLst/>
                        </a:rPr>
                      </a:br>
                      <a:r>
                        <a:rPr lang="en-US" sz="1300" dirty="0">
                          <a:effectLst/>
                        </a:rPr>
                        <a:t>3. Plastids are present.</a:t>
                      </a:r>
                      <a:br>
                        <a:rPr lang="en-US" sz="1300" dirty="0">
                          <a:effectLst/>
                        </a:rPr>
                      </a:br>
                      <a:r>
                        <a:rPr lang="en-US" sz="1300" dirty="0">
                          <a:effectLst/>
                        </a:rPr>
                        <a:t>4. Mature plants have permanent and large central sap vacuoles.</a:t>
                      </a:r>
                      <a:br>
                        <a:rPr lang="en-US" sz="1300" dirty="0">
                          <a:effectLst/>
                        </a:rPr>
                      </a:br>
                      <a:r>
                        <a:rPr lang="en-US" sz="1300" dirty="0">
                          <a:effectLst/>
                        </a:rPr>
                        <a:t>5. Many simpler units of the Golgi apparatus called dictyosomes are present.</a:t>
                      </a:r>
                      <a:br>
                        <a:rPr lang="en-US" sz="1300" dirty="0">
                          <a:effectLst/>
                        </a:rPr>
                      </a:br>
                      <a:r>
                        <a:rPr lang="en-US" sz="1300" dirty="0">
                          <a:effectLst/>
                        </a:rPr>
                        <a:t>6. Centrosome and Centrioles are absent.</a:t>
                      </a:r>
                    </a:p>
                  </a:txBody>
                  <a:tcPr marL="72226" marR="72226" marT="45141" marB="45141" anchor="ctr">
                    <a:lnL>
                      <a:noFill/>
                    </a:lnL>
                    <a:lnR>
                      <a:noFill/>
                    </a:lnR>
                    <a:lnT>
                      <a:noFill/>
                    </a:lnT>
                    <a:lnB>
                      <a:noFill/>
                    </a:lnB>
                    <a:noFill/>
                  </a:tcPr>
                </a:tc>
                <a:extLst>
                  <a:ext uri="{0D108BD9-81ED-4DB2-BD59-A6C34878D82A}">
                    <a16:rowId xmlns:a16="http://schemas.microsoft.com/office/drawing/2014/main" val="2952410979"/>
                  </a:ext>
                </a:extLst>
              </a:tr>
            </a:tbl>
          </a:graphicData>
        </a:graphic>
      </p:graphicFrame>
    </p:spTree>
    <p:extLst>
      <p:ext uri="{BB962C8B-B14F-4D97-AF65-F5344CB8AC3E}">
        <p14:creationId xmlns:p14="http://schemas.microsoft.com/office/powerpoint/2010/main" val="356868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A08777B-59B9-F7A7-EB3A-5120A4E95E77}"/>
              </a:ext>
            </a:extLst>
          </p:cNvPr>
          <p:cNvPicPr>
            <a:picLocks noChangeAspect="1"/>
          </p:cNvPicPr>
          <p:nvPr/>
        </p:nvPicPr>
        <p:blipFill rotWithShape="1">
          <a:blip r:embed="rId2"/>
          <a:srcRect l="11205" t="12190" r="39639" b="45616"/>
          <a:stretch/>
        </p:blipFill>
        <p:spPr>
          <a:xfrm>
            <a:off x="0" y="191762"/>
            <a:ext cx="8860618" cy="4759976"/>
          </a:xfrm>
          <a:prstGeom prst="rect">
            <a:avLst/>
          </a:prstGeom>
        </p:spPr>
      </p:pic>
    </p:spTree>
    <p:extLst>
      <p:ext uri="{BB962C8B-B14F-4D97-AF65-F5344CB8AC3E}">
        <p14:creationId xmlns:p14="http://schemas.microsoft.com/office/powerpoint/2010/main" val="242470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B6B34D0-0D91-44FD-B056-C0BCF7FEA7C5}"/>
              </a:ext>
            </a:extLst>
          </p:cNvPr>
          <p:cNvGraphicFramePr>
            <a:graphicFrameLocks noGrp="1"/>
          </p:cNvGraphicFramePr>
          <p:nvPr>
            <p:ph idx="1"/>
          </p:nvPr>
        </p:nvGraphicFramePr>
        <p:xfrm>
          <a:off x="833511" y="95041"/>
          <a:ext cx="6594232" cy="5071319"/>
        </p:xfrm>
        <a:graphic>
          <a:graphicData uri="http://schemas.openxmlformats.org/drawingml/2006/table">
            <a:tbl>
              <a:tblPr/>
              <a:tblGrid>
                <a:gridCol w="3297116">
                  <a:extLst>
                    <a:ext uri="{9D8B030D-6E8A-4147-A177-3AD203B41FA5}">
                      <a16:colId xmlns:a16="http://schemas.microsoft.com/office/drawing/2014/main" val="639181994"/>
                    </a:ext>
                  </a:extLst>
                </a:gridCol>
                <a:gridCol w="3297116">
                  <a:extLst>
                    <a:ext uri="{9D8B030D-6E8A-4147-A177-3AD203B41FA5}">
                      <a16:colId xmlns:a16="http://schemas.microsoft.com/office/drawing/2014/main" val="2060840797"/>
                    </a:ext>
                  </a:extLst>
                </a:gridCol>
              </a:tblGrid>
              <a:tr h="244703">
                <a:tc>
                  <a:txBody>
                    <a:bodyPr/>
                    <a:lstStyle/>
                    <a:p>
                      <a:r>
                        <a:rPr lang="en-US" sz="1400" b="1">
                          <a:effectLst/>
                          <a:latin typeface="Times New Roman" panose="02020603050405020304" pitchFamily="18" charset="0"/>
                          <a:cs typeface="Times New Roman" panose="02020603050405020304" pitchFamily="18" charset="0"/>
                        </a:rPr>
                        <a:t>Cell organelles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b="1" dirty="0">
                          <a:effectLst/>
                          <a:latin typeface="Times New Roman" panose="02020603050405020304" pitchFamily="18" charset="0"/>
                          <a:cs typeface="Times New Roman" panose="02020603050405020304" pitchFamily="18" charset="0"/>
                        </a:rPr>
                        <a:t>Cell inclusions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85087"/>
                  </a:ext>
                </a:extLst>
              </a:tr>
              <a:tr h="745055">
                <a:tc>
                  <a:txBody>
                    <a:bodyPr/>
                    <a:lstStyle/>
                    <a:p>
                      <a:r>
                        <a:rPr lang="en-US" sz="1400">
                          <a:effectLst/>
                          <a:latin typeface="Times New Roman" panose="02020603050405020304" pitchFamily="18" charset="0"/>
                          <a:cs typeface="Times New Roman" panose="02020603050405020304" pitchFamily="18" charset="0"/>
                        </a:rPr>
                        <a:t>Cell organelles are the cellular components that include both membrane and non-membrane-bound organelles present in cells.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cs typeface="Times New Roman" panose="02020603050405020304" pitchFamily="18" charset="0"/>
                        </a:rPr>
                        <a:t>Cell inclusions are non-living substances which are intracellular and are not bound by any membrane.</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38128"/>
                  </a:ext>
                </a:extLst>
              </a:tr>
              <a:tr h="450443">
                <a:tc>
                  <a:txBody>
                    <a:bodyPr/>
                    <a:lstStyle/>
                    <a:p>
                      <a:r>
                        <a:rPr lang="en-US" sz="1400">
                          <a:effectLst/>
                          <a:latin typeface="Times New Roman" panose="02020603050405020304" pitchFamily="18" charset="0"/>
                          <a:cs typeface="Times New Roman" panose="02020603050405020304" pitchFamily="18" charset="0"/>
                        </a:rPr>
                        <a:t>They are distinct in their structure and functions.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cs typeface="Times New Roman" panose="02020603050405020304" pitchFamily="18" charset="0"/>
                        </a:rPr>
                        <a:t>They do not carry out any metabolic activity.</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141806"/>
                  </a:ext>
                </a:extLst>
              </a:tr>
              <a:tr h="745055">
                <a:tc>
                  <a:txBody>
                    <a:bodyPr/>
                    <a:lstStyle/>
                    <a:p>
                      <a:r>
                        <a:rPr lang="en-US" sz="1400">
                          <a:effectLst/>
                          <a:latin typeface="Times New Roman" panose="02020603050405020304" pitchFamily="18" charset="0"/>
                          <a:cs typeface="Times New Roman" panose="02020603050405020304" pitchFamily="18" charset="0"/>
                        </a:rPr>
                        <a:t>Some of them provide shape and support whereas some help with the locomotion and reproduction of the cell.</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cs typeface="Times New Roman" panose="02020603050405020304" pitchFamily="18" charset="0"/>
                        </a:rPr>
                        <a:t>They are stored within the cytosol of the cytoplasm in the form of nutrients, secretory products, and granular pigments.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68717"/>
                  </a:ext>
                </a:extLst>
              </a:tr>
              <a:tr h="1259966">
                <a:tc>
                  <a:txBody>
                    <a:bodyPr/>
                    <a:lstStyle/>
                    <a:p>
                      <a:r>
                        <a:rPr lang="en-US" sz="1400">
                          <a:effectLst/>
                          <a:latin typeface="Times New Roman" panose="02020603050405020304" pitchFamily="18" charset="0"/>
                          <a:cs typeface="Times New Roman" panose="02020603050405020304" pitchFamily="18" charset="0"/>
                        </a:rPr>
                        <a:t>The organelles are categorized into three parts based on the presence or absence of membrane: organelle is without membrane, single membrane-bound organelles, and doubles membrane-bound organelle.</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cs typeface="Times New Roman" panose="02020603050405020304" pitchFamily="18" charset="0"/>
                        </a:rPr>
                        <a:t>They are considered as the various or nutrients pigments which can be found within the cell.</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576107"/>
                  </a:ext>
                </a:extLst>
              </a:tr>
              <a:tr h="1603239">
                <a:tc>
                  <a:txBody>
                    <a:bodyPr/>
                    <a:lstStyle/>
                    <a:p>
                      <a:r>
                        <a:rPr lang="en-US" sz="1400" dirty="0">
                          <a:effectLst/>
                          <a:latin typeface="Times New Roman" panose="02020603050405020304" pitchFamily="18" charset="0"/>
                          <a:cs typeface="Times New Roman" panose="02020603050405020304" pitchFamily="18" charset="0"/>
                        </a:rPr>
                        <a:t>The cell wall, ribosomes are some of the organelles without membrane. Vacuole, lysosome, endoplasmic reticulum are some of the single membrane-bound organelles. Nucleus, mitochondria, and chloroplast are some of the double membrane-bound organelles.</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400" dirty="0">
                          <a:effectLst/>
                          <a:latin typeface="Times New Roman" panose="02020603050405020304" pitchFamily="18" charset="0"/>
                          <a:cs typeface="Times New Roman" panose="02020603050405020304" pitchFamily="18" charset="0"/>
                        </a:rPr>
                        <a:t>Cell inclusions include glycogen, lipids, and pigments like melanin, hemosiderin, and lipofuscin.</a:t>
                      </a:r>
                    </a:p>
                  </a:txBody>
                  <a:tcPr marL="19481" marR="19481" marT="19481" marB="194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064277"/>
                  </a:ext>
                </a:extLst>
              </a:tr>
            </a:tbl>
          </a:graphicData>
        </a:graphic>
      </p:graphicFrame>
    </p:spTree>
    <p:extLst>
      <p:ext uri="{BB962C8B-B14F-4D97-AF65-F5344CB8AC3E}">
        <p14:creationId xmlns:p14="http://schemas.microsoft.com/office/powerpoint/2010/main" val="384555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3DD1CC-52B2-4A3F-BE78-A9EE34E8BB60}"/>
              </a:ext>
            </a:extLst>
          </p:cNvPr>
          <p:cNvSpPr txBox="1"/>
          <p:nvPr/>
        </p:nvSpPr>
        <p:spPr>
          <a:xfrm>
            <a:off x="500063" y="162289"/>
            <a:ext cx="7600949" cy="954107"/>
          </a:xfrm>
          <a:prstGeom prst="rect">
            <a:avLst/>
          </a:prstGeom>
          <a:noFill/>
        </p:spPr>
        <p:txBody>
          <a:bodyPr wrap="square">
            <a:spAutoFit/>
          </a:bodyPr>
          <a:lstStyle/>
          <a:p>
            <a:pPr algn="l" fontAlgn="base"/>
            <a:r>
              <a:rPr lang="en-US" b="1" i="0" dirty="0">
                <a:solidFill>
                  <a:srgbClr val="6C64AD"/>
                </a:solidFill>
                <a:effectLst/>
                <a:latin typeface="proxima-nova"/>
              </a:rPr>
              <a:t>Types of Plant Cells</a:t>
            </a:r>
          </a:p>
          <a:p>
            <a:pPr algn="l" fontAlgn="base"/>
            <a:r>
              <a:rPr lang="en-US" b="0" i="0" dirty="0">
                <a:solidFill>
                  <a:srgbClr val="373D3F"/>
                </a:solidFill>
                <a:effectLst/>
                <a:latin typeface="proxima-nova"/>
              </a:rPr>
              <a:t>There are three basic types of cells in most plants. These cells make up ground tissue, which will be discussed in another concept. The three types of cells are described in table below. The different types of plant cells have different structures and functions.</a:t>
            </a:r>
          </a:p>
        </p:txBody>
      </p:sp>
      <p:graphicFrame>
        <p:nvGraphicFramePr>
          <p:cNvPr id="7" name="Таблица 6">
            <a:extLst>
              <a:ext uri="{FF2B5EF4-FFF2-40B4-BE49-F238E27FC236}">
                <a16:creationId xmlns:a16="http://schemas.microsoft.com/office/drawing/2014/main" id="{D8B1FE34-AC6D-4EB3-B876-21BDE16709C4}"/>
              </a:ext>
            </a:extLst>
          </p:cNvPr>
          <p:cNvGraphicFramePr>
            <a:graphicFrameLocks noGrp="1"/>
          </p:cNvGraphicFramePr>
          <p:nvPr>
            <p:extLst>
              <p:ext uri="{D42A27DB-BD31-4B8C-83A1-F6EECF244321}">
                <p14:modId xmlns:p14="http://schemas.microsoft.com/office/powerpoint/2010/main" val="775097719"/>
              </p:ext>
            </p:extLst>
          </p:nvPr>
        </p:nvGraphicFramePr>
        <p:xfrm>
          <a:off x="574358" y="1341801"/>
          <a:ext cx="7609524" cy="1524000"/>
        </p:xfrm>
        <a:graphic>
          <a:graphicData uri="http://schemas.openxmlformats.org/drawingml/2006/table">
            <a:tbl>
              <a:tblPr/>
              <a:tblGrid>
                <a:gridCol w="1902381">
                  <a:extLst>
                    <a:ext uri="{9D8B030D-6E8A-4147-A177-3AD203B41FA5}">
                      <a16:colId xmlns:a16="http://schemas.microsoft.com/office/drawing/2014/main" val="3149972495"/>
                    </a:ext>
                  </a:extLst>
                </a:gridCol>
                <a:gridCol w="1902381">
                  <a:extLst>
                    <a:ext uri="{9D8B030D-6E8A-4147-A177-3AD203B41FA5}">
                      <a16:colId xmlns:a16="http://schemas.microsoft.com/office/drawing/2014/main" val="1782553167"/>
                    </a:ext>
                  </a:extLst>
                </a:gridCol>
                <a:gridCol w="1902381">
                  <a:extLst>
                    <a:ext uri="{9D8B030D-6E8A-4147-A177-3AD203B41FA5}">
                      <a16:colId xmlns:a16="http://schemas.microsoft.com/office/drawing/2014/main" val="654515898"/>
                    </a:ext>
                  </a:extLst>
                </a:gridCol>
                <a:gridCol w="1902381">
                  <a:extLst>
                    <a:ext uri="{9D8B030D-6E8A-4147-A177-3AD203B41FA5}">
                      <a16:colId xmlns:a16="http://schemas.microsoft.com/office/drawing/2014/main" val="851182677"/>
                    </a:ext>
                  </a:extLst>
                </a:gridCol>
              </a:tblGrid>
              <a:tr h="0">
                <a:tc>
                  <a:txBody>
                    <a:bodyPr/>
                    <a:lstStyle/>
                    <a:p>
                      <a:pPr algn="l" fontAlgn="ctr"/>
                      <a:r>
                        <a:rPr lang="en-US" sz="1200">
                          <a:effectLst/>
                          <a:latin typeface="proxima-nova"/>
                        </a:rPr>
                        <a:t>Type of Cell</a:t>
                      </a:r>
                    </a:p>
                  </a:txBody>
                  <a:tcPr marT="68580" marB="68580" anchor="ctr">
                    <a:lnL>
                      <a:noFill/>
                    </a:lnL>
                    <a:lnR>
                      <a:noFill/>
                    </a:lnR>
                    <a:lnT>
                      <a:noFill/>
                    </a:lnT>
                    <a:lnB>
                      <a:noFill/>
                    </a:lnB>
                    <a:solidFill>
                      <a:srgbClr val="F1F1F1"/>
                    </a:solidFill>
                  </a:tcPr>
                </a:tc>
                <a:tc>
                  <a:txBody>
                    <a:bodyPr/>
                    <a:lstStyle/>
                    <a:p>
                      <a:pPr algn="l" fontAlgn="ctr"/>
                      <a:r>
                        <a:rPr lang="en-US" sz="1200">
                          <a:effectLst/>
                          <a:latin typeface="proxima-nova"/>
                        </a:rPr>
                        <a:t>Structure</a:t>
                      </a:r>
                    </a:p>
                  </a:txBody>
                  <a:tcPr marT="68580" marB="68580" anchor="ctr">
                    <a:lnL>
                      <a:noFill/>
                    </a:lnL>
                    <a:lnR>
                      <a:noFill/>
                    </a:lnR>
                    <a:lnT>
                      <a:noFill/>
                    </a:lnT>
                    <a:lnB>
                      <a:noFill/>
                    </a:lnB>
                    <a:solidFill>
                      <a:srgbClr val="F1F1F1"/>
                    </a:solidFill>
                  </a:tcPr>
                </a:tc>
                <a:tc>
                  <a:txBody>
                    <a:bodyPr/>
                    <a:lstStyle/>
                    <a:p>
                      <a:pPr algn="l" fontAlgn="ctr"/>
                      <a:r>
                        <a:rPr lang="en-US" sz="1200">
                          <a:effectLst/>
                          <a:latin typeface="proxima-nova"/>
                        </a:rPr>
                        <a:t>Functions</a:t>
                      </a:r>
                    </a:p>
                  </a:txBody>
                  <a:tcPr marT="68580" marB="68580" anchor="ctr">
                    <a:lnL>
                      <a:noFill/>
                    </a:lnL>
                    <a:lnR>
                      <a:noFill/>
                    </a:lnR>
                    <a:lnT>
                      <a:noFill/>
                    </a:lnT>
                    <a:lnB>
                      <a:noFill/>
                    </a:lnB>
                    <a:solidFill>
                      <a:srgbClr val="F1F1F1"/>
                    </a:solidFill>
                  </a:tcPr>
                </a:tc>
                <a:tc>
                  <a:txBody>
                    <a:bodyPr/>
                    <a:lstStyle/>
                    <a:p>
                      <a:pPr algn="l" fontAlgn="ctr"/>
                      <a:r>
                        <a:rPr lang="en-US" sz="1200" dirty="0">
                          <a:effectLst/>
                          <a:latin typeface="proxima-nova"/>
                        </a:rPr>
                        <a:t>Example</a:t>
                      </a:r>
                    </a:p>
                  </a:txBody>
                  <a:tcPr marT="68580" marB="68580" anchor="ctr">
                    <a:lnL>
                      <a:noFill/>
                    </a:lnL>
                    <a:lnR>
                      <a:noFill/>
                    </a:lnR>
                    <a:lnT>
                      <a:noFill/>
                    </a:lnT>
                    <a:lnB>
                      <a:noFill/>
                    </a:lnB>
                    <a:solidFill>
                      <a:srgbClr val="F1F1F1"/>
                    </a:solidFill>
                  </a:tcPr>
                </a:tc>
                <a:extLst>
                  <a:ext uri="{0D108BD9-81ED-4DB2-BD59-A6C34878D82A}">
                    <a16:rowId xmlns:a16="http://schemas.microsoft.com/office/drawing/2014/main" val="2723945214"/>
                  </a:ext>
                </a:extLst>
              </a:tr>
              <a:tr h="0">
                <a:tc>
                  <a:txBody>
                    <a:bodyPr/>
                    <a:lstStyle/>
                    <a:p>
                      <a:pPr algn="l" fontAlgn="ctr"/>
                      <a:r>
                        <a:rPr lang="en-US" b="1" dirty="0">
                          <a:effectLst/>
                          <a:latin typeface="proxima-nova"/>
                        </a:rPr>
                        <a:t>Parenchymal</a:t>
                      </a:r>
                      <a:endParaRPr lang="en-US" dirty="0">
                        <a:effectLst/>
                        <a:latin typeface="proxima-nova"/>
                      </a:endParaRPr>
                    </a:p>
                  </a:txBody>
                  <a:tcPr marT="68580" marB="68580" anchor="ctr">
                    <a:lnL>
                      <a:noFill/>
                    </a:lnL>
                    <a:lnR>
                      <a:noFill/>
                    </a:lnR>
                    <a:lnT>
                      <a:noFill/>
                    </a:lnT>
                    <a:lnB>
                      <a:noFill/>
                    </a:lnB>
                    <a:solidFill>
                      <a:srgbClr val="FFFFFF"/>
                    </a:solidFill>
                  </a:tcPr>
                </a:tc>
                <a:tc>
                  <a:txBody>
                    <a:bodyPr/>
                    <a:lstStyle/>
                    <a:p>
                      <a:pPr algn="l" fontAlgn="base"/>
                      <a:r>
                        <a:rPr lang="en-US">
                          <a:effectLst/>
                          <a:latin typeface="proxima-nova"/>
                        </a:rPr>
                        <a:t>cube-shaped</a:t>
                      </a:r>
                      <a:endParaRPr lang="en-US" b="0">
                        <a:solidFill>
                          <a:srgbClr val="373D3F"/>
                        </a:solidFill>
                        <a:effectLst/>
                        <a:latin typeface="proxima-nova"/>
                      </a:endParaRPr>
                    </a:p>
                    <a:p>
                      <a:pPr algn="l" fontAlgn="base"/>
                      <a:r>
                        <a:rPr lang="en-US" b="0">
                          <a:solidFill>
                            <a:srgbClr val="373D3F"/>
                          </a:solidFill>
                          <a:effectLst/>
                          <a:latin typeface="proxima-nova"/>
                        </a:rPr>
                        <a:t>loosely packed</a:t>
                      </a:r>
                    </a:p>
                    <a:p>
                      <a:pPr algn="l" fontAlgn="base"/>
                      <a:r>
                        <a:rPr lang="en-US" b="0">
                          <a:solidFill>
                            <a:srgbClr val="373D3F"/>
                          </a:solidFill>
                          <a:effectLst/>
                          <a:latin typeface="proxima-nova"/>
                        </a:rPr>
                        <a:t>thin-walled</a:t>
                      </a:r>
                    </a:p>
                    <a:p>
                      <a:pPr algn="l" fontAlgn="base"/>
                      <a:r>
                        <a:rPr lang="en-US" b="0">
                          <a:solidFill>
                            <a:srgbClr val="373D3F"/>
                          </a:solidFill>
                          <a:effectLst/>
                          <a:latin typeface="proxima-nova"/>
                        </a:rPr>
                        <a:t>relatively unspecialized</a:t>
                      </a:r>
                    </a:p>
                    <a:p>
                      <a:pPr algn="l" fontAlgn="base"/>
                      <a:r>
                        <a:rPr lang="en-US" b="0">
                          <a:solidFill>
                            <a:srgbClr val="373D3F"/>
                          </a:solidFill>
                          <a:effectLst/>
                          <a:latin typeface="proxima-nova"/>
                        </a:rPr>
                        <a:t>contain chloroplasts</a:t>
                      </a:r>
                    </a:p>
                  </a:txBody>
                  <a:tcPr marT="68580" marB="68580" anchor="ctr">
                    <a:lnL>
                      <a:noFill/>
                    </a:lnL>
                    <a:lnR>
                      <a:noFill/>
                    </a:lnR>
                    <a:lnT>
                      <a:noFill/>
                    </a:lnT>
                    <a:lnB>
                      <a:noFill/>
                    </a:lnB>
                    <a:solidFill>
                      <a:srgbClr val="FFFFFF"/>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dirty="0">
                          <a:effectLst/>
                          <a:latin typeface="proxima-nova"/>
                        </a:rPr>
                        <a:t>photosynthesis</a:t>
                      </a:r>
                      <a:endParaRPr lang="en-US" b="0" dirty="0">
                        <a:solidFill>
                          <a:srgbClr val="373D3F"/>
                        </a:solidFill>
                        <a:effectLst/>
                        <a:latin typeface="proxima-nova"/>
                      </a:endParaRPr>
                    </a:p>
                    <a:p>
                      <a:pPr algn="l" fontAlgn="base"/>
                      <a:r>
                        <a:rPr lang="en-US" b="0" dirty="0">
                          <a:solidFill>
                            <a:srgbClr val="373D3F"/>
                          </a:solidFill>
                          <a:effectLst/>
                          <a:latin typeface="proxima-nova"/>
                        </a:rPr>
                        <a:t>cellular respiration</a:t>
                      </a:r>
                    </a:p>
                    <a:p>
                      <a:pPr algn="l" fontAlgn="base"/>
                      <a:r>
                        <a:rPr lang="en-US" b="0" dirty="0">
                          <a:solidFill>
                            <a:srgbClr val="373D3F"/>
                          </a:solidFill>
                          <a:effectLst/>
                          <a:latin typeface="proxima-nova"/>
                        </a:rPr>
                        <a:t>storage</a:t>
                      </a:r>
                    </a:p>
                  </a:txBody>
                  <a:tcPr marT="68580" marB="68580" anchor="ctr">
                    <a:lnL>
                      <a:noFill/>
                    </a:lnL>
                    <a:lnR>
                      <a:noFill/>
                    </a:lnR>
                    <a:lnT>
                      <a:noFill/>
                    </a:lnT>
                    <a:lnB>
                      <a:noFill/>
                    </a:lnB>
                    <a:solidFill>
                      <a:srgbClr val="FFFFFF"/>
                    </a:solidFill>
                  </a:tcPr>
                </a:tc>
                <a:tc>
                  <a:txBody>
                    <a:bodyPr/>
                    <a:lstStyle/>
                    <a:p>
                      <a:endParaRPr lang="ru-KZ" dirty="0"/>
                    </a:p>
                  </a:txBody>
                  <a:tcPr>
                    <a:lnL>
                      <a:noFill/>
                    </a:lnL>
                    <a:lnT>
                      <a:noFill/>
                    </a:lnT>
                  </a:tcPr>
                </a:tc>
                <a:extLst>
                  <a:ext uri="{0D108BD9-81ED-4DB2-BD59-A6C34878D82A}">
                    <a16:rowId xmlns:a16="http://schemas.microsoft.com/office/drawing/2014/main" val="2785256548"/>
                  </a:ext>
                </a:extLst>
              </a:tr>
            </a:tbl>
          </a:graphicData>
        </a:graphic>
      </p:graphicFrame>
      <p:graphicFrame>
        <p:nvGraphicFramePr>
          <p:cNvPr id="8" name="Таблица 7">
            <a:extLst>
              <a:ext uri="{FF2B5EF4-FFF2-40B4-BE49-F238E27FC236}">
                <a16:creationId xmlns:a16="http://schemas.microsoft.com/office/drawing/2014/main" id="{9BDB3951-01B0-4664-B761-9058B5FE04DA}"/>
              </a:ext>
            </a:extLst>
          </p:cNvPr>
          <p:cNvGraphicFramePr>
            <a:graphicFrameLocks noGrp="1"/>
          </p:cNvGraphicFramePr>
          <p:nvPr>
            <p:extLst>
              <p:ext uri="{D42A27DB-BD31-4B8C-83A1-F6EECF244321}">
                <p14:modId xmlns:p14="http://schemas.microsoft.com/office/powerpoint/2010/main" val="2243233924"/>
              </p:ext>
            </p:extLst>
          </p:nvPr>
        </p:nvGraphicFramePr>
        <p:xfrm>
          <a:off x="574358" y="3102605"/>
          <a:ext cx="5769291" cy="777240"/>
        </p:xfrm>
        <a:graphic>
          <a:graphicData uri="http://schemas.openxmlformats.org/drawingml/2006/table">
            <a:tbl>
              <a:tblPr/>
              <a:tblGrid>
                <a:gridCol w="1923097">
                  <a:extLst>
                    <a:ext uri="{9D8B030D-6E8A-4147-A177-3AD203B41FA5}">
                      <a16:colId xmlns:a16="http://schemas.microsoft.com/office/drawing/2014/main" val="3455665381"/>
                    </a:ext>
                  </a:extLst>
                </a:gridCol>
                <a:gridCol w="1923097">
                  <a:extLst>
                    <a:ext uri="{9D8B030D-6E8A-4147-A177-3AD203B41FA5}">
                      <a16:colId xmlns:a16="http://schemas.microsoft.com/office/drawing/2014/main" val="27741353"/>
                    </a:ext>
                  </a:extLst>
                </a:gridCol>
                <a:gridCol w="1923097">
                  <a:extLst>
                    <a:ext uri="{9D8B030D-6E8A-4147-A177-3AD203B41FA5}">
                      <a16:colId xmlns:a16="http://schemas.microsoft.com/office/drawing/2014/main" val="1330399416"/>
                    </a:ext>
                  </a:extLst>
                </a:gridCol>
              </a:tblGrid>
              <a:tr h="0">
                <a:tc>
                  <a:txBody>
                    <a:bodyPr/>
                    <a:lstStyle/>
                    <a:p>
                      <a:pPr algn="l" fontAlgn="ctr"/>
                      <a:r>
                        <a:rPr lang="en-US" b="1" dirty="0" err="1">
                          <a:effectLst/>
                          <a:latin typeface="proxima-nova"/>
                        </a:rPr>
                        <a:t>Collenchymal</a:t>
                      </a:r>
                      <a:endParaRPr lang="en-US" dirty="0">
                        <a:effectLst/>
                        <a:latin typeface="proxima-nova"/>
                      </a:endParaRPr>
                    </a:p>
                  </a:txBody>
                  <a:tcPr marT="68580" marB="68580" anchor="ctr">
                    <a:lnL>
                      <a:noFill/>
                    </a:lnL>
                    <a:lnR>
                      <a:noFill/>
                    </a:lnR>
                    <a:lnT>
                      <a:noFill/>
                    </a:lnT>
                    <a:lnB>
                      <a:noFill/>
                    </a:lnB>
                    <a:solidFill>
                      <a:srgbClr val="F9F9F9"/>
                    </a:solidFill>
                  </a:tcPr>
                </a:tc>
                <a:tc>
                  <a:txBody>
                    <a:bodyPr/>
                    <a:lstStyle/>
                    <a:p>
                      <a:pPr algn="l" fontAlgn="base"/>
                      <a:r>
                        <a:rPr lang="en-US">
                          <a:effectLst/>
                          <a:latin typeface="proxima-nova"/>
                        </a:rPr>
                        <a:t>elongated</a:t>
                      </a:r>
                      <a:endParaRPr lang="en-US" b="0">
                        <a:solidFill>
                          <a:srgbClr val="373D3F"/>
                        </a:solidFill>
                        <a:effectLst/>
                        <a:latin typeface="proxima-nova"/>
                      </a:endParaRPr>
                    </a:p>
                    <a:p>
                      <a:pPr algn="l" fontAlgn="base"/>
                      <a:r>
                        <a:rPr lang="en-US" b="0">
                          <a:solidFill>
                            <a:srgbClr val="373D3F"/>
                          </a:solidFill>
                          <a:effectLst/>
                          <a:latin typeface="proxima-nova"/>
                        </a:rPr>
                        <a:t>irregularly thickened walls</a:t>
                      </a:r>
                    </a:p>
                  </a:txBody>
                  <a:tcPr marT="68580" marB="68580" anchor="ctr">
                    <a:lnL>
                      <a:noFill/>
                    </a:lnL>
                    <a:lnR>
                      <a:noFill/>
                    </a:lnR>
                    <a:lnT>
                      <a:noFill/>
                    </a:lnT>
                    <a:lnB>
                      <a:noFill/>
                    </a:lnB>
                    <a:solidFill>
                      <a:srgbClr val="F9F9F9"/>
                    </a:solidFill>
                  </a:tcPr>
                </a:tc>
                <a:tc>
                  <a:txBody>
                    <a:bodyPr/>
                    <a:lstStyle/>
                    <a:p>
                      <a:pPr algn="l" fontAlgn="base"/>
                      <a:r>
                        <a:rPr lang="en-US" dirty="0">
                          <a:effectLst/>
                          <a:latin typeface="proxima-nova"/>
                        </a:rPr>
                        <a:t>support</a:t>
                      </a:r>
                      <a:endParaRPr lang="en-US" b="0" dirty="0">
                        <a:solidFill>
                          <a:srgbClr val="373D3F"/>
                        </a:solidFill>
                        <a:effectLst/>
                        <a:latin typeface="proxima-nova"/>
                      </a:endParaRPr>
                    </a:p>
                    <a:p>
                      <a:pPr algn="l" fontAlgn="base"/>
                      <a:r>
                        <a:rPr lang="en-US" b="0" dirty="0">
                          <a:solidFill>
                            <a:srgbClr val="373D3F"/>
                          </a:solidFill>
                          <a:effectLst/>
                          <a:latin typeface="proxima-nova"/>
                        </a:rPr>
                        <a:t>wind resistance</a:t>
                      </a:r>
                    </a:p>
                  </a:txBody>
                  <a:tcPr marT="68580" marB="68580" anchor="ctr">
                    <a:lnL>
                      <a:noFill/>
                    </a:lnL>
                    <a:lnR>
                      <a:noFill/>
                    </a:lnR>
                    <a:lnT>
                      <a:noFill/>
                    </a:lnT>
                    <a:lnB>
                      <a:noFill/>
                    </a:lnB>
                    <a:solidFill>
                      <a:srgbClr val="F9F9F9"/>
                    </a:solidFill>
                  </a:tcPr>
                </a:tc>
                <a:extLst>
                  <a:ext uri="{0D108BD9-81ED-4DB2-BD59-A6C34878D82A}">
                    <a16:rowId xmlns:a16="http://schemas.microsoft.com/office/drawing/2014/main" val="995168956"/>
                  </a:ext>
                </a:extLst>
              </a:tr>
            </a:tbl>
          </a:graphicData>
        </a:graphic>
      </p:graphicFrame>
      <p:graphicFrame>
        <p:nvGraphicFramePr>
          <p:cNvPr id="9" name="Таблица 8">
            <a:extLst>
              <a:ext uri="{FF2B5EF4-FFF2-40B4-BE49-F238E27FC236}">
                <a16:creationId xmlns:a16="http://schemas.microsoft.com/office/drawing/2014/main" id="{FEB22E4D-E8DC-4649-BA4C-2583DC9F4677}"/>
              </a:ext>
            </a:extLst>
          </p:cNvPr>
          <p:cNvGraphicFramePr>
            <a:graphicFrameLocks noGrp="1"/>
          </p:cNvGraphicFramePr>
          <p:nvPr>
            <p:extLst>
              <p:ext uri="{D42A27DB-BD31-4B8C-83A1-F6EECF244321}">
                <p14:modId xmlns:p14="http://schemas.microsoft.com/office/powerpoint/2010/main" val="595907228"/>
              </p:ext>
            </p:extLst>
          </p:nvPr>
        </p:nvGraphicFramePr>
        <p:xfrm>
          <a:off x="574358" y="4007484"/>
          <a:ext cx="5847873" cy="563880"/>
        </p:xfrm>
        <a:graphic>
          <a:graphicData uri="http://schemas.openxmlformats.org/drawingml/2006/table">
            <a:tbl>
              <a:tblPr/>
              <a:tblGrid>
                <a:gridCol w="1949291">
                  <a:extLst>
                    <a:ext uri="{9D8B030D-6E8A-4147-A177-3AD203B41FA5}">
                      <a16:colId xmlns:a16="http://schemas.microsoft.com/office/drawing/2014/main" val="1184351322"/>
                    </a:ext>
                  </a:extLst>
                </a:gridCol>
                <a:gridCol w="1949291">
                  <a:extLst>
                    <a:ext uri="{9D8B030D-6E8A-4147-A177-3AD203B41FA5}">
                      <a16:colId xmlns:a16="http://schemas.microsoft.com/office/drawing/2014/main" val="1393197519"/>
                    </a:ext>
                  </a:extLst>
                </a:gridCol>
                <a:gridCol w="1949291">
                  <a:extLst>
                    <a:ext uri="{9D8B030D-6E8A-4147-A177-3AD203B41FA5}">
                      <a16:colId xmlns:a16="http://schemas.microsoft.com/office/drawing/2014/main" val="3677086462"/>
                    </a:ext>
                  </a:extLst>
                </a:gridCol>
              </a:tblGrid>
              <a:tr h="0">
                <a:tc>
                  <a:txBody>
                    <a:bodyPr/>
                    <a:lstStyle/>
                    <a:p>
                      <a:pPr algn="l" fontAlgn="ctr"/>
                      <a:r>
                        <a:rPr lang="en-US" b="1" dirty="0" err="1">
                          <a:effectLst/>
                          <a:latin typeface="proxima-nova"/>
                        </a:rPr>
                        <a:t>Sclerenchymal</a:t>
                      </a:r>
                      <a:endParaRPr lang="en-US" dirty="0">
                        <a:effectLst/>
                        <a:latin typeface="proxima-nova"/>
                      </a:endParaRPr>
                    </a:p>
                  </a:txBody>
                  <a:tcPr marT="68580" marB="68580" anchor="ctr">
                    <a:lnL>
                      <a:noFill/>
                    </a:lnL>
                    <a:lnR>
                      <a:noFill/>
                    </a:lnR>
                    <a:lnT>
                      <a:noFill/>
                    </a:lnT>
                    <a:lnB>
                      <a:noFill/>
                    </a:lnB>
                    <a:solidFill>
                      <a:srgbClr val="FFFFFF"/>
                    </a:solidFill>
                  </a:tcPr>
                </a:tc>
                <a:tc>
                  <a:txBody>
                    <a:bodyPr/>
                    <a:lstStyle/>
                    <a:p>
                      <a:pPr algn="l" fontAlgn="ctr"/>
                      <a:r>
                        <a:rPr lang="en-US" dirty="0">
                          <a:effectLst/>
                          <a:latin typeface="proxima-nova"/>
                        </a:rPr>
                        <a:t>very thick cell walls containing lignin</a:t>
                      </a:r>
                    </a:p>
                  </a:txBody>
                  <a:tcPr marT="68580" marB="68580" anchor="ctr">
                    <a:lnL>
                      <a:noFill/>
                    </a:lnL>
                    <a:lnR>
                      <a:noFill/>
                    </a:lnR>
                    <a:lnT>
                      <a:noFill/>
                    </a:lnT>
                    <a:lnB>
                      <a:noFill/>
                    </a:lnB>
                    <a:solidFill>
                      <a:srgbClr val="FFFFFF"/>
                    </a:solidFill>
                  </a:tcPr>
                </a:tc>
                <a:tc>
                  <a:txBody>
                    <a:bodyPr/>
                    <a:lstStyle/>
                    <a:p>
                      <a:pPr algn="l" fontAlgn="base"/>
                      <a:r>
                        <a:rPr lang="en-US" dirty="0">
                          <a:effectLst/>
                          <a:latin typeface="proxima-nova"/>
                        </a:rPr>
                        <a:t>support</a:t>
                      </a:r>
                      <a:endParaRPr lang="en-US" b="0" dirty="0">
                        <a:solidFill>
                          <a:srgbClr val="373D3F"/>
                        </a:solidFill>
                        <a:effectLst/>
                        <a:latin typeface="proxima-nova"/>
                      </a:endParaRPr>
                    </a:p>
                    <a:p>
                      <a:pPr algn="l" fontAlgn="base"/>
                      <a:r>
                        <a:rPr lang="en-US" b="0" dirty="0">
                          <a:solidFill>
                            <a:srgbClr val="373D3F"/>
                          </a:solidFill>
                          <a:effectLst/>
                          <a:latin typeface="proxima-nova"/>
                        </a:rPr>
                        <a:t>strength</a:t>
                      </a:r>
                    </a:p>
                  </a:txBody>
                  <a:tcPr marT="68580" marB="68580" anchor="ctr">
                    <a:lnL>
                      <a:noFill/>
                    </a:lnL>
                    <a:lnR>
                      <a:noFill/>
                    </a:lnR>
                    <a:lnT>
                      <a:noFill/>
                    </a:lnT>
                    <a:lnB>
                      <a:noFill/>
                    </a:lnB>
                    <a:solidFill>
                      <a:srgbClr val="FFFFFF"/>
                    </a:solidFill>
                  </a:tcPr>
                </a:tc>
                <a:extLst>
                  <a:ext uri="{0D108BD9-81ED-4DB2-BD59-A6C34878D82A}">
                    <a16:rowId xmlns:a16="http://schemas.microsoft.com/office/drawing/2014/main" val="3035612389"/>
                  </a:ext>
                </a:extLst>
              </a:tr>
            </a:tbl>
          </a:graphicData>
        </a:graphic>
      </p:graphicFrame>
      <p:pic>
        <p:nvPicPr>
          <p:cNvPr id="1029" name="Picture 5" descr="potatoes for sale at a grocery store">
            <a:extLst>
              <a:ext uri="{FF2B5EF4-FFF2-40B4-BE49-F238E27FC236}">
                <a16:creationId xmlns:a16="http://schemas.microsoft.com/office/drawing/2014/main" id="{75DD14B0-7EF0-4CB4-99A7-DA1C23310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1593387"/>
            <a:ext cx="1235868" cy="11641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8EF9CF-D553-47F5-AC77-B03883221727}"/>
              </a:ext>
            </a:extLst>
          </p:cNvPr>
          <p:cNvSpPr txBox="1"/>
          <p:nvPr/>
        </p:nvSpPr>
        <p:spPr>
          <a:xfrm>
            <a:off x="6193630" y="2669808"/>
            <a:ext cx="2286000" cy="253916"/>
          </a:xfrm>
          <a:prstGeom prst="rect">
            <a:avLst/>
          </a:prstGeom>
          <a:noFill/>
        </p:spPr>
        <p:txBody>
          <a:bodyPr wrap="square">
            <a:spAutoFit/>
          </a:bodyPr>
          <a:lstStyle/>
          <a:p>
            <a:pPr algn="ctr"/>
            <a:r>
              <a:rPr lang="en-US" sz="1050" b="0" i="0" dirty="0">
                <a:solidFill>
                  <a:srgbClr val="373D3F"/>
                </a:solidFill>
                <a:effectLst/>
                <a:latin typeface="proxima-nova"/>
              </a:rPr>
              <a:t>food storage tissues of potatoes</a:t>
            </a:r>
            <a:endParaRPr lang="ru-KZ" sz="1050" dirty="0"/>
          </a:p>
        </p:txBody>
      </p:sp>
      <p:pic>
        <p:nvPicPr>
          <p:cNvPr id="1031" name="Picture 7" descr="photograph of celery">
            <a:extLst>
              <a:ext uri="{FF2B5EF4-FFF2-40B4-BE49-F238E27FC236}">
                <a16:creationId xmlns:a16="http://schemas.microsoft.com/office/drawing/2014/main" id="{1E55F70A-2596-4DBC-869E-D446F84D6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2909854"/>
            <a:ext cx="1328737" cy="99655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43827C2-B880-4DF8-918C-B339106F6CFF}"/>
              </a:ext>
            </a:extLst>
          </p:cNvPr>
          <p:cNvSpPr txBox="1"/>
          <p:nvPr/>
        </p:nvSpPr>
        <p:spPr>
          <a:xfrm>
            <a:off x="6157912" y="3876679"/>
            <a:ext cx="2707482" cy="261610"/>
          </a:xfrm>
          <a:prstGeom prst="rect">
            <a:avLst/>
          </a:prstGeom>
          <a:noFill/>
        </p:spPr>
        <p:txBody>
          <a:bodyPr wrap="square">
            <a:spAutoFit/>
          </a:bodyPr>
          <a:lstStyle/>
          <a:p>
            <a:r>
              <a:rPr lang="en-US" sz="1050" b="0" i="1" dirty="0">
                <a:solidFill>
                  <a:srgbClr val="373D3F"/>
                </a:solidFill>
                <a:effectLst/>
                <a:latin typeface="proxima-nova"/>
              </a:rPr>
              <a:t>strings </a:t>
            </a:r>
            <a:r>
              <a:rPr lang="en-US" sz="1050" b="0" i="0" dirty="0">
                <a:solidFill>
                  <a:srgbClr val="373D3F"/>
                </a:solidFill>
                <a:effectLst/>
                <a:latin typeface="proxima-nova"/>
              </a:rPr>
              <a:t>running through a stalk of celery</a:t>
            </a:r>
            <a:endParaRPr lang="ru-KZ" sz="1050" dirty="0"/>
          </a:p>
        </p:txBody>
      </p:sp>
      <p:pic>
        <p:nvPicPr>
          <p:cNvPr id="1033" name="Picture 9" descr="a frayed rope showing the thick fibers found in jute">
            <a:extLst>
              <a:ext uri="{FF2B5EF4-FFF2-40B4-BE49-F238E27FC236}">
                <a16:creationId xmlns:a16="http://schemas.microsoft.com/office/drawing/2014/main" id="{700DD9AE-50E4-4245-9F69-72AB6FD21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678" y="4105744"/>
            <a:ext cx="1478756" cy="98210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EB2CA1C-89B9-4BEC-AAC1-C83757615B18}"/>
              </a:ext>
            </a:extLst>
          </p:cNvPr>
          <p:cNvSpPr txBox="1"/>
          <p:nvPr/>
        </p:nvSpPr>
        <p:spPr>
          <a:xfrm>
            <a:off x="6086475" y="4832800"/>
            <a:ext cx="4572000" cy="307777"/>
          </a:xfrm>
          <a:prstGeom prst="rect">
            <a:avLst/>
          </a:prstGeom>
          <a:noFill/>
        </p:spPr>
        <p:txBody>
          <a:bodyPr wrap="square">
            <a:spAutoFit/>
          </a:bodyPr>
          <a:lstStyle/>
          <a:p>
            <a:r>
              <a:rPr lang="en-US" sz="1100" b="0" i="0" dirty="0">
                <a:solidFill>
                  <a:schemeClr val="tx1"/>
                </a:solidFill>
                <a:effectLst/>
                <a:latin typeface="proxima-nova"/>
              </a:rPr>
              <a:t>tough fibers in jute (used to make rope</a:t>
            </a:r>
            <a:r>
              <a:rPr lang="en-US" b="0" i="0" dirty="0">
                <a:solidFill>
                  <a:schemeClr val="tx1"/>
                </a:solidFill>
                <a:effectLst/>
                <a:latin typeface="proxima-nova"/>
              </a:rPr>
              <a:t>)</a:t>
            </a:r>
            <a:endParaRPr lang="ru-KZ" dirty="0">
              <a:solidFill>
                <a:schemeClr val="tx1"/>
              </a:solidFill>
            </a:endParaRPr>
          </a:p>
        </p:txBody>
      </p:sp>
    </p:spTree>
    <p:extLst>
      <p:ext uri="{BB962C8B-B14F-4D97-AF65-F5344CB8AC3E}">
        <p14:creationId xmlns:p14="http://schemas.microsoft.com/office/powerpoint/2010/main" val="10504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Рисунок 2">
            <a:extLst>
              <a:ext uri="{FF2B5EF4-FFF2-40B4-BE49-F238E27FC236}">
                <a16:creationId xmlns:a16="http://schemas.microsoft.com/office/drawing/2014/main" id="{249BE3F7-5D9C-A9B9-85CA-26B45C9CC5E3}"/>
              </a:ext>
            </a:extLst>
          </p:cNvPr>
          <p:cNvPicPr>
            <a:picLocks noChangeAspect="1"/>
          </p:cNvPicPr>
          <p:nvPr/>
        </p:nvPicPr>
        <p:blipFill rotWithShape="1">
          <a:blip r:embed="rId3"/>
          <a:srcRect l="16868" t="15405" r="19639" b="14092"/>
          <a:stretch/>
        </p:blipFill>
        <p:spPr>
          <a:xfrm>
            <a:off x="1112703" y="209320"/>
            <a:ext cx="6698256" cy="4181644"/>
          </a:xfrm>
          <a:prstGeom prst="rect">
            <a:avLst/>
          </a:prstGeom>
        </p:spPr>
      </p:pic>
      <p:sp>
        <p:nvSpPr>
          <p:cNvPr id="4" name="TextBox 3">
            <a:extLst>
              <a:ext uri="{FF2B5EF4-FFF2-40B4-BE49-F238E27FC236}">
                <a16:creationId xmlns:a16="http://schemas.microsoft.com/office/drawing/2014/main" id="{360CD9BE-C93D-0749-AE6B-148EB9D7867C}"/>
              </a:ext>
            </a:extLst>
          </p:cNvPr>
          <p:cNvSpPr txBox="1"/>
          <p:nvPr/>
        </p:nvSpPr>
        <p:spPr>
          <a:xfrm>
            <a:off x="3051673" y="4564848"/>
            <a:ext cx="3333428" cy="369332"/>
          </a:xfrm>
          <a:prstGeom prst="rect">
            <a:avLst/>
          </a:prstGeom>
          <a:noFill/>
        </p:spPr>
        <p:txBody>
          <a:bodyPr wrap="square" rtlCol="0">
            <a:spAutoFit/>
          </a:bodyPr>
          <a:lstStyle/>
          <a:p>
            <a:r>
              <a:rPr lang="en-US" sz="1800" dirty="0">
                <a:latin typeface="Abadi" panose="020F0502020204030204" pitchFamily="34" charset="0"/>
                <a:cs typeface="Times New Roman" panose="02020603050405020304" pitchFamily="18" charset="0"/>
              </a:rPr>
              <a:t>The structure of the plant cell</a:t>
            </a:r>
            <a:endParaRPr lang="ru-RU"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311700" y="20820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i="0" u="none" strike="noStrike" cap="none">
                <a:solidFill>
                  <a:schemeClr val="dk1"/>
                </a:solidFill>
                <a:latin typeface="Georgia"/>
                <a:ea typeface="Georgia"/>
                <a:cs typeface="Georgia"/>
                <a:sym typeface="Georgia"/>
              </a:rPr>
              <a:t>Cell organelles</a:t>
            </a:r>
            <a:endParaRPr sz="2800" i="0" u="none" strike="noStrike" cap="none">
              <a:solidFill>
                <a:schemeClr val="dk1"/>
              </a:solidFill>
              <a:latin typeface="Georgia"/>
              <a:ea typeface="Georgia"/>
              <a:cs typeface="Georgia"/>
              <a:sym typeface="Georgia"/>
            </a:endParaRPr>
          </a:p>
        </p:txBody>
      </p:sp>
      <p:pic>
        <p:nvPicPr>
          <p:cNvPr id="142" name="Google Shape;142;p7"/>
          <p:cNvPicPr preferRelativeResize="0"/>
          <p:nvPr/>
        </p:nvPicPr>
        <p:blipFill rotWithShape="1">
          <a:blip r:embed="rId3">
            <a:alphaModFix/>
          </a:blip>
          <a:srcRect/>
          <a:stretch/>
        </p:blipFill>
        <p:spPr>
          <a:xfrm>
            <a:off x="2225788" y="811875"/>
            <a:ext cx="4692425"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5746D-7185-20C7-216F-94BFAD8DA101}"/>
              </a:ext>
            </a:extLst>
          </p:cNvPr>
          <p:cNvSpPr>
            <a:spLocks noGrp="1"/>
          </p:cNvSpPr>
          <p:nvPr>
            <p:ph type="title"/>
          </p:nvPr>
        </p:nvSpPr>
        <p:spPr/>
        <p:txBody>
          <a:bodyPr/>
          <a:lstStyle/>
          <a:p>
            <a:r>
              <a:rPr lang="en-US" b="1" dirty="0">
                <a:solidFill>
                  <a:srgbClr val="444444"/>
                </a:solidFill>
                <a:latin typeface="inherit"/>
              </a:rPr>
              <a:t>Plasma Membrane</a:t>
            </a:r>
            <a:br>
              <a:rPr lang="en-US" b="1" dirty="0">
                <a:solidFill>
                  <a:srgbClr val="444444"/>
                </a:solidFill>
                <a:latin typeface="inherit"/>
              </a:rPr>
            </a:br>
            <a:endParaRPr lang="ru-RU" dirty="0"/>
          </a:p>
        </p:txBody>
      </p:sp>
      <p:sp>
        <p:nvSpPr>
          <p:cNvPr id="3" name="Текст 2">
            <a:extLst>
              <a:ext uri="{FF2B5EF4-FFF2-40B4-BE49-F238E27FC236}">
                <a16:creationId xmlns:a16="http://schemas.microsoft.com/office/drawing/2014/main" id="{68C39373-4474-6573-03B0-68C6D98BE4B5}"/>
              </a:ext>
            </a:extLst>
          </p:cNvPr>
          <p:cNvSpPr>
            <a:spLocks noGrp="1"/>
          </p:cNvSpPr>
          <p:nvPr>
            <p:ph type="body" idx="1"/>
          </p:nvPr>
        </p:nvSpPr>
        <p:spPr/>
        <p:txBody>
          <a:bodyPr/>
          <a:lstStyle/>
          <a:p>
            <a:pPr algn="just"/>
            <a:r>
              <a:rPr lang="en-US" b="0" i="0" dirty="0">
                <a:solidFill>
                  <a:srgbClr val="444444"/>
                </a:solidFill>
                <a:effectLst/>
                <a:latin typeface="Poppins" panose="00000500000000000000" pitchFamily="2" charset="0"/>
              </a:rPr>
              <a:t>The plasma membrane is also termed as a Cell Membrane or Cytoplasmic Membrane. It is a selectively permeable membrane of the cells, which is composed of a lipid bilayer and proteins.</a:t>
            </a:r>
          </a:p>
          <a:p>
            <a:pPr algn="just"/>
            <a:r>
              <a:rPr lang="en-US" b="0" i="0" dirty="0">
                <a:solidFill>
                  <a:srgbClr val="444444"/>
                </a:solidFill>
                <a:effectLst/>
                <a:latin typeface="Poppins" panose="00000500000000000000" pitchFamily="2" charset="0"/>
              </a:rPr>
              <a:t>The plasma membrane is present both in plant and animal cells. It functions as the selectively permeable membrane, by permitting the entry of selective materials in and out of the cell according to the requirement. In an animal cell, the cell membrane functions by providing shape and protects the inner contents of the cell. Based on the structure of the plasma membrane, it is regarded as the fluid mosaic model. According to the fluid mosaic model, the plasma membranes are subcellular structures, made of a lipid bilayer in which the protein molecules are embedded.</a:t>
            </a:r>
          </a:p>
          <a:p>
            <a:endParaRPr lang="ru-RU" dirty="0"/>
          </a:p>
        </p:txBody>
      </p:sp>
    </p:spTree>
    <p:extLst>
      <p:ext uri="{BB962C8B-B14F-4D97-AF65-F5344CB8AC3E}">
        <p14:creationId xmlns:p14="http://schemas.microsoft.com/office/powerpoint/2010/main" val="293505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C8DE344-A4C0-46AF-B127-F75F27D89381}"/>
              </a:ext>
            </a:extLst>
          </p:cNvPr>
          <p:cNvPicPr>
            <a:picLocks noChangeAspect="1"/>
          </p:cNvPicPr>
          <p:nvPr/>
        </p:nvPicPr>
        <p:blipFill rotWithShape="1">
          <a:blip r:embed="rId2"/>
          <a:srcRect l="54375" t="28750" r="18750" b="20000"/>
          <a:stretch/>
        </p:blipFill>
        <p:spPr>
          <a:xfrm>
            <a:off x="2093118" y="0"/>
            <a:ext cx="4493420" cy="4819977"/>
          </a:xfrm>
          <a:prstGeom prst="rect">
            <a:avLst/>
          </a:prstGeom>
        </p:spPr>
      </p:pic>
    </p:spTree>
    <p:extLst>
      <p:ext uri="{BB962C8B-B14F-4D97-AF65-F5344CB8AC3E}">
        <p14:creationId xmlns:p14="http://schemas.microsoft.com/office/powerpoint/2010/main" val="86147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latin typeface="Georgia"/>
                <a:ea typeface="Georgia"/>
                <a:cs typeface="Georgia"/>
                <a:sym typeface="Georgia"/>
              </a:rPr>
              <a:t>What is botany?</a:t>
            </a:r>
            <a:endParaRPr dirty="0">
              <a:latin typeface="Georgia"/>
              <a:ea typeface="Georgia"/>
              <a:cs typeface="Georgia"/>
              <a:sym typeface="Georgia"/>
            </a:endParaRPr>
          </a:p>
        </p:txBody>
      </p:sp>
      <p:sp>
        <p:nvSpPr>
          <p:cNvPr id="112" name="Google Shape;112;p2"/>
          <p:cNvSpPr txBox="1">
            <a:spLocks noGrp="1"/>
          </p:cNvSpPr>
          <p:nvPr>
            <p:ph type="body" idx="1"/>
          </p:nvPr>
        </p:nvSpPr>
        <p:spPr>
          <a:xfrm>
            <a:off x="311700" y="4200475"/>
            <a:ext cx="8520600" cy="479700"/>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1600"/>
              </a:spcAft>
              <a:buSzPts val="1800"/>
              <a:buNone/>
            </a:pPr>
            <a:r>
              <a:rPr lang="en-GB">
                <a:solidFill>
                  <a:srgbClr val="000000"/>
                </a:solidFill>
                <a:latin typeface="Georgia"/>
                <a:ea typeface="Georgia"/>
                <a:cs typeface="Georgia"/>
                <a:sym typeface="Georgia"/>
              </a:rPr>
              <a:t>What characterizes living matter?</a:t>
            </a:r>
            <a:endParaRPr>
              <a:solidFill>
                <a:srgbClr val="000000"/>
              </a:solidFill>
              <a:latin typeface="Georgia"/>
              <a:ea typeface="Georgia"/>
              <a:cs typeface="Georgia"/>
              <a:sym typeface="Georgia"/>
            </a:endParaRPr>
          </a:p>
        </p:txBody>
      </p:sp>
      <p:pic>
        <p:nvPicPr>
          <p:cNvPr id="113" name="Google Shape;113;p2"/>
          <p:cNvPicPr preferRelativeResize="0"/>
          <p:nvPr/>
        </p:nvPicPr>
        <p:blipFill rotWithShape="1">
          <a:blip r:embed="rId3">
            <a:alphaModFix/>
          </a:blip>
          <a:srcRect/>
          <a:stretch/>
        </p:blipFill>
        <p:spPr>
          <a:xfrm>
            <a:off x="1647875" y="1274975"/>
            <a:ext cx="2925500" cy="2925500"/>
          </a:xfrm>
          <a:prstGeom prst="rect">
            <a:avLst/>
          </a:prstGeom>
          <a:noFill/>
          <a:ln>
            <a:noFill/>
          </a:ln>
        </p:spPr>
      </p:pic>
      <p:pic>
        <p:nvPicPr>
          <p:cNvPr id="114" name="Google Shape;114;p2"/>
          <p:cNvPicPr preferRelativeResize="0"/>
          <p:nvPr/>
        </p:nvPicPr>
        <p:blipFill rotWithShape="1">
          <a:blip r:embed="rId4">
            <a:alphaModFix/>
          </a:blip>
          <a:srcRect/>
          <a:stretch/>
        </p:blipFill>
        <p:spPr>
          <a:xfrm>
            <a:off x="4770900" y="1180350"/>
            <a:ext cx="2552700" cy="285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15DA8A-A712-D262-9C71-5D48C9493D56}"/>
              </a:ext>
            </a:extLst>
          </p:cNvPr>
          <p:cNvSpPr>
            <a:spLocks noGrp="1"/>
          </p:cNvSpPr>
          <p:nvPr>
            <p:ph type="title"/>
          </p:nvPr>
        </p:nvSpPr>
        <p:spPr/>
        <p:txBody>
          <a:bodyPr/>
          <a:lstStyle/>
          <a:p>
            <a:r>
              <a:rPr lang="en-US" b="1" i="0" dirty="0">
                <a:solidFill>
                  <a:srgbClr val="444444"/>
                </a:solidFill>
                <a:effectLst/>
                <a:latin typeface="Poppins" panose="00000500000000000000" pitchFamily="2" charset="0"/>
              </a:rPr>
              <a:t>Cytoplasm</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10360952-AF5A-13E2-755E-5BB82609762C}"/>
              </a:ext>
            </a:extLst>
          </p:cNvPr>
          <p:cNvSpPr>
            <a:spLocks noGrp="1"/>
          </p:cNvSpPr>
          <p:nvPr>
            <p:ph type="body" idx="1"/>
          </p:nvPr>
        </p:nvSpPr>
        <p:spPr/>
        <p:txBody>
          <a:bodyPr/>
          <a:lstStyle/>
          <a:p>
            <a:r>
              <a:rPr lang="en-US" b="0" i="0" dirty="0">
                <a:solidFill>
                  <a:srgbClr val="444444"/>
                </a:solidFill>
                <a:effectLst/>
                <a:latin typeface="Poppins" panose="00000500000000000000" pitchFamily="2" charset="0"/>
              </a:rPr>
              <a:t>The cytoplasm is present both in plant and animal cells. They are jelly-like substances, found between the cell membrane and nucleus.  They are mainly composed of water,  organic and inorganic compounds. The cytoplasm is one of the essential components of the cell, where all the cell organelles are embedded. These cell organelles contain enzymes, mainly responsible for controlling all metabolic activity taking place within the cell and are the site for most of the chemical reactions within a cell.</a:t>
            </a:r>
            <a:endParaRPr lang="ru-RU" dirty="0"/>
          </a:p>
        </p:txBody>
      </p:sp>
    </p:spTree>
    <p:extLst>
      <p:ext uri="{BB962C8B-B14F-4D97-AF65-F5344CB8AC3E}">
        <p14:creationId xmlns:p14="http://schemas.microsoft.com/office/powerpoint/2010/main" val="42176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F560BB-77E5-B647-D1F7-5DE4B7AFBF00}"/>
              </a:ext>
            </a:extLst>
          </p:cNvPr>
          <p:cNvSpPr>
            <a:spLocks noGrp="1"/>
          </p:cNvSpPr>
          <p:nvPr>
            <p:ph type="title"/>
          </p:nvPr>
        </p:nvSpPr>
        <p:spPr>
          <a:xfrm>
            <a:off x="311700" y="305345"/>
            <a:ext cx="8520600" cy="572700"/>
          </a:xfrm>
        </p:spPr>
        <p:txBody>
          <a:bodyPr/>
          <a:lstStyle/>
          <a:p>
            <a:r>
              <a:rPr lang="en-US" b="1" i="0" dirty="0">
                <a:solidFill>
                  <a:srgbClr val="444444"/>
                </a:solidFill>
                <a:effectLst/>
                <a:latin typeface="Poppins" panose="00000500000000000000" pitchFamily="2" charset="0"/>
              </a:rPr>
              <a:t>Nucleus</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DFE6DCB4-E7F9-B024-8CD8-1EB0FE755045}"/>
              </a:ext>
            </a:extLst>
          </p:cNvPr>
          <p:cNvSpPr>
            <a:spLocks noGrp="1"/>
          </p:cNvSpPr>
          <p:nvPr>
            <p:ph type="body" idx="1"/>
          </p:nvPr>
        </p:nvSpPr>
        <p:spPr>
          <a:xfrm>
            <a:off x="-72657" y="1031825"/>
            <a:ext cx="3885728" cy="3416400"/>
          </a:xfrm>
        </p:spPr>
        <p:txBody>
          <a:bodyPr/>
          <a:lstStyle/>
          <a:p>
            <a:r>
              <a:rPr lang="en-US" sz="1400" b="0" i="0" dirty="0">
                <a:solidFill>
                  <a:srgbClr val="444444"/>
                </a:solidFill>
                <a:effectLst/>
                <a:latin typeface="Poppins" panose="00000500000000000000" pitchFamily="2" charset="0"/>
              </a:rPr>
              <a:t>The nucleus is a double-membraned organelle found in all eukaryotic cells. It is the largest organelle, which functions as the control </a:t>
            </a:r>
            <a:r>
              <a:rPr lang="en-US" sz="1400" b="0" i="0" dirty="0" err="1">
                <a:solidFill>
                  <a:srgbClr val="444444"/>
                </a:solidFill>
                <a:effectLst/>
                <a:latin typeface="Poppins" panose="00000500000000000000" pitchFamily="2" charset="0"/>
              </a:rPr>
              <a:t>centre</a:t>
            </a:r>
            <a:r>
              <a:rPr lang="en-US" sz="1400" b="0" i="0" dirty="0">
                <a:solidFill>
                  <a:srgbClr val="444444"/>
                </a:solidFill>
                <a:effectLst/>
                <a:latin typeface="Poppins" panose="00000500000000000000" pitchFamily="2" charset="0"/>
              </a:rPr>
              <a:t> of the cellular activities and is the storehouse of the cell’s DNA. By structure, the nucleus is dark, round, surrounded by a nuclear membrane. It is a porous membrane (like cell membrane) and forms a wall between cytoplasm and nucleus. Within the nucleus, there are tiny spherical bodies called nucleolus. It also carries an essential structure called chromosomes.</a:t>
            </a:r>
            <a:endParaRPr lang="ru-RU" sz="1400" dirty="0"/>
          </a:p>
        </p:txBody>
      </p:sp>
      <p:pic>
        <p:nvPicPr>
          <p:cNvPr id="5" name="Рисунок 4">
            <a:extLst>
              <a:ext uri="{FF2B5EF4-FFF2-40B4-BE49-F238E27FC236}">
                <a16:creationId xmlns:a16="http://schemas.microsoft.com/office/drawing/2014/main" id="{1730E57C-D766-9D66-971A-091BFA8D8ACF}"/>
              </a:ext>
            </a:extLst>
          </p:cNvPr>
          <p:cNvPicPr>
            <a:picLocks noChangeAspect="1"/>
          </p:cNvPicPr>
          <p:nvPr/>
        </p:nvPicPr>
        <p:blipFill rotWithShape="1">
          <a:blip r:embed="rId2"/>
          <a:srcRect l="10723" t="25263" r="38796" b="38950"/>
          <a:stretch/>
        </p:blipFill>
        <p:spPr>
          <a:xfrm>
            <a:off x="3813071" y="878045"/>
            <a:ext cx="5217534" cy="2757521"/>
          </a:xfrm>
          <a:prstGeom prst="rect">
            <a:avLst/>
          </a:prstGeom>
        </p:spPr>
      </p:pic>
    </p:spTree>
    <p:extLst>
      <p:ext uri="{BB962C8B-B14F-4D97-AF65-F5344CB8AC3E}">
        <p14:creationId xmlns:p14="http://schemas.microsoft.com/office/powerpoint/2010/main" val="57797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A7F2EB-8FAF-936A-DE97-901617386565}"/>
              </a:ext>
            </a:extLst>
          </p:cNvPr>
          <p:cNvSpPr>
            <a:spLocks noGrp="1"/>
          </p:cNvSpPr>
          <p:nvPr>
            <p:ph type="title"/>
          </p:nvPr>
        </p:nvSpPr>
        <p:spPr/>
        <p:txBody>
          <a:bodyPr/>
          <a:lstStyle/>
          <a:p>
            <a:r>
              <a:rPr lang="en-US" b="1" i="0" dirty="0">
                <a:solidFill>
                  <a:srgbClr val="444444"/>
                </a:solidFill>
                <a:effectLst/>
                <a:latin typeface="Poppins" panose="00000500000000000000" pitchFamily="2" charset="0"/>
              </a:rPr>
              <a:t>Endoplasmic Reticulum</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9E6B75CA-E004-5E05-2E36-52CF3307CCCD}"/>
              </a:ext>
            </a:extLst>
          </p:cNvPr>
          <p:cNvSpPr>
            <a:spLocks noGrp="1"/>
          </p:cNvSpPr>
          <p:nvPr>
            <p:ph type="body" idx="1"/>
          </p:nvPr>
        </p:nvSpPr>
        <p:spPr>
          <a:xfrm>
            <a:off x="311700" y="1017725"/>
            <a:ext cx="8520600" cy="3416400"/>
          </a:xfrm>
        </p:spPr>
        <p:txBody>
          <a:bodyPr/>
          <a:lstStyle/>
          <a:p>
            <a:pPr algn="l"/>
            <a:r>
              <a:rPr lang="en-US" b="0" i="0" dirty="0">
                <a:solidFill>
                  <a:srgbClr val="444444"/>
                </a:solidFill>
                <a:effectLst/>
                <a:latin typeface="Poppins" panose="00000500000000000000" pitchFamily="2" charset="0"/>
              </a:rPr>
              <a:t>The Endoplasmic Reticulum is a network of membranous canals filled with fluid. They are the transport system of the cell, involved in transporting materials throughout the cell.</a:t>
            </a:r>
            <a:br>
              <a:rPr lang="en-US" b="0" i="0" dirty="0">
                <a:solidFill>
                  <a:srgbClr val="444444"/>
                </a:solidFill>
                <a:effectLst/>
                <a:latin typeface="Poppins" panose="00000500000000000000" pitchFamily="2" charset="0"/>
              </a:rPr>
            </a:br>
            <a:r>
              <a:rPr lang="en-US" b="0" i="0" dirty="0">
                <a:solidFill>
                  <a:srgbClr val="444444"/>
                </a:solidFill>
                <a:effectLst/>
                <a:latin typeface="Poppins" panose="00000500000000000000" pitchFamily="2" charset="0"/>
              </a:rPr>
              <a:t>There are two different types of Endoplasmic Reticulum:</a:t>
            </a:r>
          </a:p>
          <a:p>
            <a:pPr algn="l">
              <a:buFont typeface="+mj-lt"/>
              <a:buAutoNum type="arabicPeriod"/>
            </a:pPr>
            <a:r>
              <a:rPr lang="en-US" b="1" i="0" dirty="0">
                <a:solidFill>
                  <a:srgbClr val="444444"/>
                </a:solidFill>
                <a:effectLst/>
                <a:latin typeface="Poppins" panose="00000500000000000000" pitchFamily="2" charset="0"/>
              </a:rPr>
              <a:t>Rough Endoplasmic Reticulum</a:t>
            </a:r>
            <a:r>
              <a:rPr lang="en-US" b="0" i="0" dirty="0">
                <a:solidFill>
                  <a:srgbClr val="444444"/>
                </a:solidFill>
                <a:effectLst/>
                <a:latin typeface="Poppins" panose="00000500000000000000" pitchFamily="2" charset="0"/>
              </a:rPr>
              <a:t> – They are composed of cisternae, tubules, and vesicles, which are found throughout the cell and are involved in protein manufacture.</a:t>
            </a:r>
          </a:p>
          <a:p>
            <a:pPr algn="l">
              <a:buFont typeface="+mj-lt"/>
              <a:buAutoNum type="arabicPeriod"/>
            </a:pPr>
            <a:r>
              <a:rPr lang="en-US" b="1" i="0" dirty="0">
                <a:solidFill>
                  <a:srgbClr val="444444"/>
                </a:solidFill>
                <a:effectLst/>
                <a:latin typeface="Poppins" panose="00000500000000000000" pitchFamily="2" charset="0"/>
              </a:rPr>
              <a:t>Smooth Endoplasmic Reticulum</a:t>
            </a:r>
            <a:r>
              <a:rPr lang="en-US" b="0" i="0" dirty="0">
                <a:solidFill>
                  <a:srgbClr val="444444"/>
                </a:solidFill>
                <a:effectLst/>
                <a:latin typeface="Poppins" panose="00000500000000000000" pitchFamily="2" charset="0"/>
              </a:rPr>
              <a:t> – They are the storage organelle, associated with the production of lipids, steroids, and also responsible for detoxifying the cell.</a:t>
            </a:r>
          </a:p>
          <a:p>
            <a:endParaRPr lang="ru-RU" dirty="0"/>
          </a:p>
        </p:txBody>
      </p:sp>
    </p:spTree>
    <p:extLst>
      <p:ext uri="{BB962C8B-B14F-4D97-AF65-F5344CB8AC3E}">
        <p14:creationId xmlns:p14="http://schemas.microsoft.com/office/powerpoint/2010/main" val="178027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3CCBCB-B703-4B6D-BF65-42D67E112C76}"/>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34F90BBA-D72F-4202-B219-602EC78659AD}"/>
              </a:ext>
            </a:extLst>
          </p:cNvPr>
          <p:cNvPicPr>
            <a:picLocks noChangeAspect="1"/>
          </p:cNvPicPr>
          <p:nvPr/>
        </p:nvPicPr>
        <p:blipFill rotWithShape="1">
          <a:blip r:embed="rId2"/>
          <a:srcRect l="40568" t="15596" r="16015" b="7083"/>
          <a:stretch/>
        </p:blipFill>
        <p:spPr>
          <a:xfrm>
            <a:off x="1873045" y="398206"/>
            <a:ext cx="4592049" cy="4600180"/>
          </a:xfrm>
          <a:prstGeom prst="rect">
            <a:avLst/>
          </a:prstGeom>
        </p:spPr>
      </p:pic>
    </p:spTree>
    <p:extLst>
      <p:ext uri="{BB962C8B-B14F-4D97-AF65-F5344CB8AC3E}">
        <p14:creationId xmlns:p14="http://schemas.microsoft.com/office/powerpoint/2010/main" val="149485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0DABD-DAD6-8220-AC04-EB0A0ECCBA88}"/>
              </a:ext>
            </a:extLst>
          </p:cNvPr>
          <p:cNvSpPr>
            <a:spLocks noGrp="1"/>
          </p:cNvSpPr>
          <p:nvPr>
            <p:ph type="title"/>
          </p:nvPr>
        </p:nvSpPr>
        <p:spPr>
          <a:xfrm>
            <a:off x="311700" y="78573"/>
            <a:ext cx="8520600" cy="572700"/>
          </a:xfrm>
        </p:spPr>
        <p:txBody>
          <a:bodyPr/>
          <a:lstStyle/>
          <a:p>
            <a:r>
              <a:rPr lang="en-US" b="1" i="0" dirty="0">
                <a:solidFill>
                  <a:srgbClr val="444444"/>
                </a:solidFill>
                <a:effectLst/>
                <a:latin typeface="Poppins" panose="00000500000000000000" pitchFamily="2" charset="0"/>
              </a:rPr>
              <a:t>Mitochondria</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2B7DF1A1-3E8D-031F-6137-811BAAA9BA25}"/>
              </a:ext>
            </a:extLst>
          </p:cNvPr>
          <p:cNvSpPr>
            <a:spLocks noGrp="1"/>
          </p:cNvSpPr>
          <p:nvPr>
            <p:ph type="body" idx="1"/>
          </p:nvPr>
        </p:nvSpPr>
        <p:spPr>
          <a:xfrm>
            <a:off x="201532" y="651273"/>
            <a:ext cx="8182305" cy="3416400"/>
          </a:xfrm>
        </p:spPr>
        <p:txBody>
          <a:bodyPr/>
          <a:lstStyle/>
          <a:p>
            <a:r>
              <a:rPr lang="en-US" b="0" i="0" dirty="0">
                <a:solidFill>
                  <a:srgbClr val="444444"/>
                </a:solidFill>
                <a:effectLst/>
                <a:latin typeface="Poppins" panose="00000500000000000000" pitchFamily="2" charset="0"/>
              </a:rPr>
              <a:t>Mitochondria are called the powerhouses of the cell as they produce energy-rich molecules for the cell. The mitochondrial genome is inherited maternally in several organisms. It is a double membrane-bound, sausage-shaped organelle, found in almost all eukaryotic cells.</a:t>
            </a:r>
            <a:endParaRPr lang="ru-RU" dirty="0"/>
          </a:p>
        </p:txBody>
      </p:sp>
      <p:pic>
        <p:nvPicPr>
          <p:cNvPr id="5" name="Рисунок 4">
            <a:extLst>
              <a:ext uri="{FF2B5EF4-FFF2-40B4-BE49-F238E27FC236}">
                <a16:creationId xmlns:a16="http://schemas.microsoft.com/office/drawing/2014/main" id="{0C8A26EF-8D15-FA44-F5F4-BBC2C05DE73B}"/>
              </a:ext>
            </a:extLst>
          </p:cNvPr>
          <p:cNvPicPr>
            <a:picLocks noChangeAspect="1"/>
          </p:cNvPicPr>
          <p:nvPr/>
        </p:nvPicPr>
        <p:blipFill rotWithShape="1">
          <a:blip r:embed="rId2"/>
          <a:srcRect l="11928" t="35977" r="38433" b="25021"/>
          <a:stretch/>
        </p:blipFill>
        <p:spPr>
          <a:xfrm>
            <a:off x="2938274" y="2067106"/>
            <a:ext cx="6092328" cy="2691273"/>
          </a:xfrm>
          <a:prstGeom prst="rect">
            <a:avLst/>
          </a:prstGeom>
        </p:spPr>
      </p:pic>
    </p:spTree>
    <p:extLst>
      <p:ext uri="{BB962C8B-B14F-4D97-AF65-F5344CB8AC3E}">
        <p14:creationId xmlns:p14="http://schemas.microsoft.com/office/powerpoint/2010/main" val="86020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51C58F-F4D0-9587-C7D6-4EFD372DBC21}"/>
              </a:ext>
            </a:extLst>
          </p:cNvPr>
          <p:cNvSpPr>
            <a:spLocks noGrp="1"/>
          </p:cNvSpPr>
          <p:nvPr>
            <p:ph type="title"/>
          </p:nvPr>
        </p:nvSpPr>
        <p:spPr>
          <a:xfrm>
            <a:off x="311700" y="288275"/>
            <a:ext cx="8520600" cy="572700"/>
          </a:xfrm>
        </p:spPr>
        <p:txBody>
          <a:bodyPr/>
          <a:lstStyle/>
          <a:p>
            <a:r>
              <a:rPr lang="en-US" b="1" i="0" dirty="0">
                <a:solidFill>
                  <a:srgbClr val="444444"/>
                </a:solidFill>
                <a:effectLst/>
                <a:latin typeface="Poppins" panose="00000500000000000000" pitchFamily="2" charset="0"/>
              </a:rPr>
              <a:t>Plastids</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1ADCEC4F-47D0-D10D-5910-D4CE42CA2351}"/>
              </a:ext>
            </a:extLst>
          </p:cNvPr>
          <p:cNvSpPr>
            <a:spLocks noGrp="1"/>
          </p:cNvSpPr>
          <p:nvPr>
            <p:ph type="body" idx="1"/>
          </p:nvPr>
        </p:nvSpPr>
        <p:spPr>
          <a:xfrm>
            <a:off x="234582" y="860975"/>
            <a:ext cx="8520600" cy="714437"/>
          </a:xfrm>
        </p:spPr>
        <p:txBody>
          <a:bodyPr/>
          <a:lstStyle/>
          <a:p>
            <a:r>
              <a:rPr lang="en-US" b="0" i="0" dirty="0">
                <a:solidFill>
                  <a:srgbClr val="444444"/>
                </a:solidFill>
                <a:effectLst/>
                <a:latin typeface="Poppins" panose="00000500000000000000" pitchFamily="2" charset="0"/>
              </a:rPr>
              <a:t>Plastids are large, membrane-bound organelles which contain pigments. Based on the type of pigments, plastids are of three types:</a:t>
            </a:r>
            <a:endParaRPr lang="ru-RU" dirty="0"/>
          </a:p>
        </p:txBody>
      </p:sp>
      <p:pic>
        <p:nvPicPr>
          <p:cNvPr id="5" name="Рисунок 4">
            <a:extLst>
              <a:ext uri="{FF2B5EF4-FFF2-40B4-BE49-F238E27FC236}">
                <a16:creationId xmlns:a16="http://schemas.microsoft.com/office/drawing/2014/main" id="{BA7EB0DE-33F7-1BA6-A466-A0A4D9C19986}"/>
              </a:ext>
            </a:extLst>
          </p:cNvPr>
          <p:cNvPicPr>
            <a:picLocks noChangeAspect="1"/>
          </p:cNvPicPr>
          <p:nvPr/>
        </p:nvPicPr>
        <p:blipFill rotWithShape="1">
          <a:blip r:embed="rId2"/>
          <a:srcRect l="11807" t="43906" r="38675" b="14306"/>
          <a:stretch/>
        </p:blipFill>
        <p:spPr>
          <a:xfrm>
            <a:off x="1068635" y="1905918"/>
            <a:ext cx="6216231" cy="2949307"/>
          </a:xfrm>
          <a:prstGeom prst="rect">
            <a:avLst/>
          </a:prstGeom>
        </p:spPr>
      </p:pic>
    </p:spTree>
    <p:extLst>
      <p:ext uri="{BB962C8B-B14F-4D97-AF65-F5344CB8AC3E}">
        <p14:creationId xmlns:p14="http://schemas.microsoft.com/office/powerpoint/2010/main" val="176293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1578662-2356-E573-8E69-64F84B593C44}"/>
              </a:ext>
            </a:extLst>
          </p:cNvPr>
          <p:cNvSpPr>
            <a:spLocks noGrp="1"/>
          </p:cNvSpPr>
          <p:nvPr>
            <p:ph type="body" idx="1"/>
          </p:nvPr>
        </p:nvSpPr>
        <p:spPr>
          <a:xfrm>
            <a:off x="197400" y="296775"/>
            <a:ext cx="8520600" cy="3416400"/>
          </a:xfrm>
        </p:spPr>
        <p:txBody>
          <a:bodyPr/>
          <a:lstStyle/>
          <a:p>
            <a:pPr algn="just">
              <a:buFont typeface="Arial" panose="020B0604020202020204" pitchFamily="34" charset="0"/>
              <a:buChar char="•"/>
            </a:pPr>
            <a:r>
              <a:rPr lang="en-US" sz="1600" b="1" i="0" dirty="0">
                <a:solidFill>
                  <a:srgbClr val="444444"/>
                </a:solidFill>
                <a:effectLst/>
                <a:latin typeface="Poppins" panose="00000500000000000000" pitchFamily="2" charset="0"/>
              </a:rPr>
              <a:t>Chloroplasts</a:t>
            </a:r>
            <a:r>
              <a:rPr lang="en-US" sz="1600" b="0" i="0" dirty="0">
                <a:solidFill>
                  <a:srgbClr val="444444"/>
                </a:solidFill>
                <a:effectLst/>
                <a:latin typeface="Poppins" panose="00000500000000000000" pitchFamily="2" charset="0"/>
              </a:rPr>
              <a:t> – Chloroplasts are double membrane-bound organelles, which usually vary in their shape – from a disc shape to spherical, discoid, oval and ribbon. They are present in mesophyll cells of leaves, which store chloroplasts and other carotenoid pigments. These pigments are responsible for trapping light energy for photosynthesis. The inner membrane encloses a space called the stroma. Flattened disc-like chlorophyll-containing structures known as thylakoids are arranged in a stacked manner like a pile of coins. Each pile is called a granum (plural: grana) and the thylakoids of different grana are connected by flat membranous tubules known as stromal lamella. Just like the mitochondrial matrix, the stroma of chloroplast also contains a double-stranded circular DNA, 70S ribosomes, and enzymes which are required for the synthesis of carbohydrates and proteins.</a:t>
            </a:r>
          </a:p>
          <a:p>
            <a:pPr algn="l">
              <a:buFont typeface="Arial" panose="020B0604020202020204" pitchFamily="34" charset="0"/>
              <a:buChar char="•"/>
            </a:pPr>
            <a:r>
              <a:rPr lang="en-US" sz="1600" b="1" i="0" dirty="0">
                <a:solidFill>
                  <a:srgbClr val="444444"/>
                </a:solidFill>
                <a:effectLst/>
                <a:latin typeface="Poppins" panose="00000500000000000000" pitchFamily="2" charset="0"/>
              </a:rPr>
              <a:t>Chromoplasts</a:t>
            </a:r>
            <a:r>
              <a:rPr lang="en-US" sz="1600" b="0" i="0" dirty="0">
                <a:solidFill>
                  <a:srgbClr val="444444"/>
                </a:solidFill>
                <a:effectLst/>
                <a:latin typeface="Poppins" panose="00000500000000000000" pitchFamily="2" charset="0"/>
              </a:rPr>
              <a:t> – The chromoplasts include fat-soluble, carotenoid pigments like xanthophylls, carotene, etc. which provide the plants with their characteristic color – yellow, orange, red, etc.</a:t>
            </a:r>
          </a:p>
          <a:p>
            <a:pPr algn="l">
              <a:buFont typeface="Arial" panose="020B0604020202020204" pitchFamily="34" charset="0"/>
              <a:buChar char="•"/>
            </a:pPr>
            <a:r>
              <a:rPr lang="en-US" sz="1600" b="1" i="0" dirty="0">
                <a:solidFill>
                  <a:srgbClr val="444444"/>
                </a:solidFill>
                <a:effectLst/>
                <a:latin typeface="Poppins" panose="00000500000000000000" pitchFamily="2" charset="0"/>
              </a:rPr>
              <a:t>Leucoplasts</a:t>
            </a:r>
            <a:r>
              <a:rPr lang="en-US" sz="1600" b="0" i="0" dirty="0">
                <a:solidFill>
                  <a:srgbClr val="444444"/>
                </a:solidFill>
                <a:effectLst/>
                <a:latin typeface="Poppins" panose="00000500000000000000" pitchFamily="2" charset="0"/>
              </a:rPr>
              <a:t> – Leucoplasts are colorless plastids which store nutrients. Amyloplasts store carbohydrates (like starch in potatoes), </a:t>
            </a:r>
            <a:r>
              <a:rPr lang="en-US" sz="1600" b="0" i="0" dirty="0" err="1">
                <a:solidFill>
                  <a:srgbClr val="444444"/>
                </a:solidFill>
                <a:effectLst/>
                <a:latin typeface="Poppins" panose="00000500000000000000" pitchFamily="2" charset="0"/>
              </a:rPr>
              <a:t>aleuroplasts</a:t>
            </a:r>
            <a:r>
              <a:rPr lang="en-US" sz="1600" b="0" i="0" dirty="0">
                <a:solidFill>
                  <a:srgbClr val="444444"/>
                </a:solidFill>
                <a:effectLst/>
                <a:latin typeface="Poppins" panose="00000500000000000000" pitchFamily="2" charset="0"/>
              </a:rPr>
              <a:t> store proteins, and </a:t>
            </a:r>
            <a:r>
              <a:rPr lang="en-US" sz="1600" b="0" i="0" dirty="0" err="1">
                <a:solidFill>
                  <a:srgbClr val="444444"/>
                </a:solidFill>
                <a:effectLst/>
                <a:latin typeface="Poppins" panose="00000500000000000000" pitchFamily="2" charset="0"/>
              </a:rPr>
              <a:t>elaioplasts</a:t>
            </a:r>
            <a:r>
              <a:rPr lang="en-US" sz="1600" b="0" i="0" dirty="0">
                <a:solidFill>
                  <a:srgbClr val="444444"/>
                </a:solidFill>
                <a:effectLst/>
                <a:latin typeface="Poppins" panose="00000500000000000000" pitchFamily="2" charset="0"/>
              </a:rPr>
              <a:t> store oils and fats.</a:t>
            </a:r>
          </a:p>
          <a:p>
            <a:endParaRPr lang="ru-RU" dirty="0"/>
          </a:p>
        </p:txBody>
      </p:sp>
    </p:spTree>
    <p:extLst>
      <p:ext uri="{BB962C8B-B14F-4D97-AF65-F5344CB8AC3E}">
        <p14:creationId xmlns:p14="http://schemas.microsoft.com/office/powerpoint/2010/main" val="334417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00A876-7DD7-619A-2C24-B126A623D53D}"/>
              </a:ext>
            </a:extLst>
          </p:cNvPr>
          <p:cNvSpPr>
            <a:spLocks noGrp="1"/>
          </p:cNvSpPr>
          <p:nvPr>
            <p:ph type="title"/>
          </p:nvPr>
        </p:nvSpPr>
        <p:spPr>
          <a:xfrm>
            <a:off x="311700" y="108969"/>
            <a:ext cx="8520600" cy="572700"/>
          </a:xfrm>
        </p:spPr>
        <p:txBody>
          <a:bodyPr/>
          <a:lstStyle/>
          <a:p>
            <a:r>
              <a:rPr lang="en-US" b="1" i="0" dirty="0">
                <a:solidFill>
                  <a:srgbClr val="444444"/>
                </a:solidFill>
                <a:effectLst/>
                <a:latin typeface="Poppins" panose="00000500000000000000" pitchFamily="2" charset="0"/>
              </a:rPr>
              <a:t>Ribosomes</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B3C06F60-6DAC-A11B-66A9-E3241C31A089}"/>
              </a:ext>
            </a:extLst>
          </p:cNvPr>
          <p:cNvSpPr>
            <a:spLocks noGrp="1"/>
          </p:cNvSpPr>
          <p:nvPr>
            <p:ph type="body" idx="1"/>
          </p:nvPr>
        </p:nvSpPr>
        <p:spPr>
          <a:xfrm>
            <a:off x="-68049" y="3581979"/>
            <a:ext cx="9280097" cy="3416400"/>
          </a:xfrm>
        </p:spPr>
        <p:txBody>
          <a:bodyPr/>
          <a:lstStyle/>
          <a:p>
            <a:r>
              <a:rPr lang="en-US" sz="1600" b="0" i="0" dirty="0">
                <a:solidFill>
                  <a:srgbClr val="444444"/>
                </a:solidFill>
                <a:effectLst/>
                <a:latin typeface="Poppins" panose="00000500000000000000" pitchFamily="2" charset="0"/>
              </a:rPr>
              <a:t>Ribosomes are either encompassed within the endoplasmic reticulum or are freely traced in the cell’s cytoplasm. Ribosomal RNA and Ribosomal proteins are the two components that together constitute ribosomes. The primary function of the ribosomes includes protein synthesis in all living cells that ensure the survival of the cell.</a:t>
            </a:r>
            <a:endParaRPr lang="ru-RU" sz="1600" dirty="0"/>
          </a:p>
        </p:txBody>
      </p:sp>
      <p:pic>
        <p:nvPicPr>
          <p:cNvPr id="5" name="Рисунок 4">
            <a:extLst>
              <a:ext uri="{FF2B5EF4-FFF2-40B4-BE49-F238E27FC236}">
                <a16:creationId xmlns:a16="http://schemas.microsoft.com/office/drawing/2014/main" id="{77FACFAB-97CB-2B4A-5CE4-3951D00EF448}"/>
              </a:ext>
            </a:extLst>
          </p:cNvPr>
          <p:cNvPicPr>
            <a:picLocks noChangeAspect="1"/>
          </p:cNvPicPr>
          <p:nvPr/>
        </p:nvPicPr>
        <p:blipFill rotWithShape="1">
          <a:blip r:embed="rId2"/>
          <a:srcRect l="12169" t="29977" r="39156" b="31450"/>
          <a:stretch/>
        </p:blipFill>
        <p:spPr>
          <a:xfrm>
            <a:off x="3733698" y="108970"/>
            <a:ext cx="5318940" cy="2369826"/>
          </a:xfrm>
          <a:prstGeom prst="rect">
            <a:avLst/>
          </a:prstGeom>
        </p:spPr>
      </p:pic>
      <p:sp>
        <p:nvSpPr>
          <p:cNvPr id="7" name="TextBox 6">
            <a:extLst>
              <a:ext uri="{FF2B5EF4-FFF2-40B4-BE49-F238E27FC236}">
                <a16:creationId xmlns:a16="http://schemas.microsoft.com/office/drawing/2014/main" id="{50CBFF7C-B810-29B6-49F6-48EC5AC5EEAF}"/>
              </a:ext>
            </a:extLst>
          </p:cNvPr>
          <p:cNvSpPr txBox="1"/>
          <p:nvPr/>
        </p:nvSpPr>
        <p:spPr>
          <a:xfrm>
            <a:off x="413133" y="534991"/>
            <a:ext cx="4704202" cy="3046988"/>
          </a:xfrm>
          <a:prstGeom prst="rect">
            <a:avLst/>
          </a:prstGeom>
          <a:noFill/>
        </p:spPr>
        <p:txBody>
          <a:bodyPr wrap="square">
            <a:spAutoFit/>
          </a:bodyPr>
          <a:lstStyle/>
          <a:p>
            <a:r>
              <a:rPr lang="en-US" sz="1600" dirty="0">
                <a:solidFill>
                  <a:schemeClr val="bg2">
                    <a:lumMod val="75000"/>
                  </a:schemeClr>
                </a:solidFill>
                <a:latin typeface="Poppins" panose="00000500000000000000" pitchFamily="2" charset="0"/>
                <a:cs typeface="Poppins" panose="00000500000000000000" pitchFamily="2" charset="0"/>
              </a:rPr>
              <a:t>Ribosomes are non membrane-bound and important cytoplasmic organelles found in close association with the endoplasmic reticulum. Ribosomes are found in the form of tiny particles in a large number of cells and are mainly composed of 2/3rd of RNA and 1/3rd of protein. They are named as the 70s (found in prokaryotes) or 80s (found in eukaryotes) The letter S refers to the density and the size, known as Svedberg’s Unit. Both 70S and 80S ribosomes are composed of two subunits. </a:t>
            </a:r>
            <a:endParaRPr lang="ru-RU" sz="1600" dirty="0">
              <a:solidFill>
                <a:schemeClr val="bg2">
                  <a:lumMod val="75000"/>
                </a:schemeClr>
              </a:solidFill>
              <a:cs typeface="Poppins" panose="00000500000000000000" pitchFamily="2" charset="0"/>
            </a:endParaRPr>
          </a:p>
        </p:txBody>
      </p:sp>
    </p:spTree>
    <p:extLst>
      <p:ext uri="{BB962C8B-B14F-4D97-AF65-F5344CB8AC3E}">
        <p14:creationId xmlns:p14="http://schemas.microsoft.com/office/powerpoint/2010/main" val="86023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247CE4-3C7D-8954-D1AC-7AD127DE25C1}"/>
              </a:ext>
            </a:extLst>
          </p:cNvPr>
          <p:cNvSpPr>
            <a:spLocks noGrp="1"/>
          </p:cNvSpPr>
          <p:nvPr>
            <p:ph type="title"/>
          </p:nvPr>
        </p:nvSpPr>
        <p:spPr>
          <a:xfrm>
            <a:off x="311700" y="180620"/>
            <a:ext cx="8520600" cy="572700"/>
          </a:xfrm>
        </p:spPr>
        <p:txBody>
          <a:bodyPr/>
          <a:lstStyle/>
          <a:p>
            <a:r>
              <a:rPr lang="en-US" b="1" i="0" dirty="0">
                <a:solidFill>
                  <a:srgbClr val="444444"/>
                </a:solidFill>
                <a:effectLst/>
                <a:latin typeface="Poppins" panose="00000500000000000000" pitchFamily="2" charset="0"/>
              </a:rPr>
              <a:t>Golgi Apparatus</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24D87C58-D446-9B2F-0DD8-19D25FF0C0E8}"/>
              </a:ext>
            </a:extLst>
          </p:cNvPr>
          <p:cNvSpPr>
            <a:spLocks noGrp="1"/>
          </p:cNvSpPr>
          <p:nvPr>
            <p:ph type="body" idx="1"/>
          </p:nvPr>
        </p:nvSpPr>
        <p:spPr>
          <a:xfrm>
            <a:off x="-195076" y="753320"/>
            <a:ext cx="4767076" cy="3416400"/>
          </a:xfrm>
        </p:spPr>
        <p:txBody>
          <a:bodyPr/>
          <a:lstStyle/>
          <a:p>
            <a:r>
              <a:rPr lang="en-US" b="0" i="0" dirty="0">
                <a:solidFill>
                  <a:srgbClr val="444444"/>
                </a:solidFill>
                <a:effectLst/>
                <a:latin typeface="Poppins" panose="00000500000000000000" pitchFamily="2" charset="0"/>
              </a:rPr>
              <a:t>Golgi Apparatus is also termed as Golgi Complex. It is a membrane-bound organelle, which is mainly composed of a series of flattened, stacked pouches called cisternae. This cell organelle is primarily responsible for transporting, modifying, and packaging proteins and lipids to targeted destinations. Golgi Apparatus is found within the cytoplasm of a cell and is present in both plant and animal cells.</a:t>
            </a:r>
            <a:endParaRPr lang="ru-RU" dirty="0"/>
          </a:p>
        </p:txBody>
      </p:sp>
      <p:pic>
        <p:nvPicPr>
          <p:cNvPr id="5" name="Рисунок 4">
            <a:extLst>
              <a:ext uri="{FF2B5EF4-FFF2-40B4-BE49-F238E27FC236}">
                <a16:creationId xmlns:a16="http://schemas.microsoft.com/office/drawing/2014/main" id="{F8E21EAE-0430-78A9-12F6-F53F4C0DC077}"/>
              </a:ext>
            </a:extLst>
          </p:cNvPr>
          <p:cNvPicPr>
            <a:picLocks noChangeAspect="1"/>
          </p:cNvPicPr>
          <p:nvPr/>
        </p:nvPicPr>
        <p:blipFill rotWithShape="1">
          <a:blip r:embed="rId2"/>
          <a:srcRect l="11808" t="37692" r="38434" b="14629"/>
          <a:stretch/>
        </p:blipFill>
        <p:spPr>
          <a:xfrm>
            <a:off x="4464129" y="1701942"/>
            <a:ext cx="4580719" cy="2467778"/>
          </a:xfrm>
          <a:prstGeom prst="rect">
            <a:avLst/>
          </a:prstGeom>
        </p:spPr>
      </p:pic>
    </p:spTree>
    <p:extLst>
      <p:ext uri="{BB962C8B-B14F-4D97-AF65-F5344CB8AC3E}">
        <p14:creationId xmlns:p14="http://schemas.microsoft.com/office/powerpoint/2010/main" val="320361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DAE6B1-2B6F-DA1C-4B2A-82A963726E9B}"/>
              </a:ext>
            </a:extLst>
          </p:cNvPr>
          <p:cNvSpPr>
            <a:spLocks noGrp="1"/>
          </p:cNvSpPr>
          <p:nvPr>
            <p:ph type="title"/>
          </p:nvPr>
        </p:nvSpPr>
        <p:spPr/>
        <p:txBody>
          <a:bodyPr/>
          <a:lstStyle/>
          <a:p>
            <a:r>
              <a:rPr lang="en-US" b="1" i="0" dirty="0">
                <a:solidFill>
                  <a:srgbClr val="444444"/>
                </a:solidFill>
                <a:effectLst/>
                <a:latin typeface="Poppins" panose="00000500000000000000" pitchFamily="2" charset="0"/>
              </a:rPr>
              <a:t>Microbodies</a:t>
            </a:r>
            <a:br>
              <a:rPr lang="en-US" b="1" i="0" dirty="0">
                <a:solidFill>
                  <a:srgbClr val="444444"/>
                </a:solidFill>
                <a:effectLst/>
                <a:latin typeface="Poppins" panose="00000500000000000000" pitchFamily="2" charset="0"/>
              </a:rPr>
            </a:br>
            <a:endParaRPr lang="ru-RU" dirty="0"/>
          </a:p>
        </p:txBody>
      </p:sp>
      <p:sp>
        <p:nvSpPr>
          <p:cNvPr id="3" name="Текст 2">
            <a:extLst>
              <a:ext uri="{FF2B5EF4-FFF2-40B4-BE49-F238E27FC236}">
                <a16:creationId xmlns:a16="http://schemas.microsoft.com/office/drawing/2014/main" id="{D66C4190-070B-BA91-646A-BA5A3D98E698}"/>
              </a:ext>
            </a:extLst>
          </p:cNvPr>
          <p:cNvSpPr>
            <a:spLocks noGrp="1"/>
          </p:cNvSpPr>
          <p:nvPr>
            <p:ph type="body" idx="1"/>
          </p:nvPr>
        </p:nvSpPr>
        <p:spPr>
          <a:xfrm>
            <a:off x="311700" y="1152475"/>
            <a:ext cx="3290816" cy="3416400"/>
          </a:xfrm>
        </p:spPr>
        <p:txBody>
          <a:bodyPr/>
          <a:lstStyle/>
          <a:p>
            <a:pPr algn="just"/>
            <a:r>
              <a:rPr lang="en-US" b="0" i="0" dirty="0">
                <a:solidFill>
                  <a:srgbClr val="444444"/>
                </a:solidFill>
                <a:effectLst/>
                <a:latin typeface="Poppins" panose="00000500000000000000" pitchFamily="2" charset="0"/>
              </a:rPr>
              <a:t>Microbodies are membrane-bound, minute, vesicular organelles, found in both plant and </a:t>
            </a:r>
            <a:r>
              <a:rPr lang="en-US" b="1" i="0" u="none" strike="noStrike" dirty="0">
                <a:solidFill>
                  <a:srgbClr val="8C69FF"/>
                </a:solidFill>
                <a:effectLst/>
                <a:latin typeface="Poppins" panose="00000500000000000000" pitchFamily="2" charset="0"/>
                <a:hlinkClick r:id="rId2" tooltip="animal cell"/>
              </a:rPr>
              <a:t>animal cells</a:t>
            </a:r>
            <a:r>
              <a:rPr lang="en-US" b="1" i="0" dirty="0">
                <a:solidFill>
                  <a:srgbClr val="444444"/>
                </a:solidFill>
                <a:effectLst/>
                <a:latin typeface="Poppins" panose="00000500000000000000" pitchFamily="2" charset="0"/>
              </a:rPr>
              <a:t>.</a:t>
            </a:r>
            <a:r>
              <a:rPr lang="en-US" b="0" i="0" dirty="0">
                <a:solidFill>
                  <a:srgbClr val="444444"/>
                </a:solidFill>
                <a:effectLst/>
                <a:latin typeface="Poppins" panose="00000500000000000000" pitchFamily="2" charset="0"/>
              </a:rPr>
              <a:t> They contain various enzymes and proteins and can be visualized only under the electron microscope.</a:t>
            </a:r>
            <a:endParaRPr lang="ru-RU" dirty="0"/>
          </a:p>
        </p:txBody>
      </p:sp>
      <p:pic>
        <p:nvPicPr>
          <p:cNvPr id="7" name="Рисунок 6">
            <a:extLst>
              <a:ext uri="{FF2B5EF4-FFF2-40B4-BE49-F238E27FC236}">
                <a16:creationId xmlns:a16="http://schemas.microsoft.com/office/drawing/2014/main" id="{EC82BE76-8E49-BC2F-1910-6EB38A22F66C}"/>
              </a:ext>
            </a:extLst>
          </p:cNvPr>
          <p:cNvPicPr>
            <a:picLocks noChangeAspect="1"/>
          </p:cNvPicPr>
          <p:nvPr/>
        </p:nvPicPr>
        <p:blipFill rotWithShape="1">
          <a:blip r:embed="rId3"/>
          <a:srcRect l="12169" t="19772" r="39397" b="36808"/>
          <a:stretch/>
        </p:blipFill>
        <p:spPr>
          <a:xfrm>
            <a:off x="3966073" y="940607"/>
            <a:ext cx="4428782" cy="2232251"/>
          </a:xfrm>
          <a:prstGeom prst="rect">
            <a:avLst/>
          </a:prstGeom>
        </p:spPr>
      </p:pic>
    </p:spTree>
    <p:extLst>
      <p:ext uri="{BB962C8B-B14F-4D97-AF65-F5344CB8AC3E}">
        <p14:creationId xmlns:p14="http://schemas.microsoft.com/office/powerpoint/2010/main" val="232331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20201E4-AB5F-70EA-F2D2-D1512F932641}"/>
              </a:ext>
            </a:extLst>
          </p:cNvPr>
          <p:cNvSpPr>
            <a:spLocks noGrp="1"/>
          </p:cNvSpPr>
          <p:nvPr>
            <p:ph type="subTitle" idx="1"/>
          </p:nvPr>
        </p:nvSpPr>
        <p:spPr>
          <a:xfrm>
            <a:off x="240262" y="989144"/>
            <a:ext cx="8520600" cy="792600"/>
          </a:xfrm>
        </p:spPr>
        <p:txBody>
          <a:bodyPr/>
          <a:lstStyle/>
          <a:p>
            <a:r>
              <a:rPr lang="en-US" sz="2000" b="0" i="0" u="none" strike="noStrike" dirty="0">
                <a:solidFill>
                  <a:srgbClr val="000000"/>
                </a:solidFill>
                <a:effectLst/>
                <a:latin typeface="Poppins" panose="020B0502040204020203" pitchFamily="2" charset="0"/>
              </a:rPr>
              <a:t>Botany - is the study of plants. Botanists are scientists who study plants and their biology, including how they grow and adapt to their environment. </a:t>
            </a:r>
            <a:endParaRPr lang="ru-RU" sz="2000" dirty="0"/>
          </a:p>
        </p:txBody>
      </p:sp>
      <p:sp>
        <p:nvSpPr>
          <p:cNvPr id="5" name="TextBox 4">
            <a:extLst>
              <a:ext uri="{FF2B5EF4-FFF2-40B4-BE49-F238E27FC236}">
                <a16:creationId xmlns:a16="http://schemas.microsoft.com/office/drawing/2014/main" id="{710F7C69-6781-7942-8CB9-74DF644AE258}"/>
              </a:ext>
            </a:extLst>
          </p:cNvPr>
          <p:cNvSpPr txBox="1"/>
          <p:nvPr/>
        </p:nvSpPr>
        <p:spPr>
          <a:xfrm>
            <a:off x="461568" y="2529689"/>
            <a:ext cx="8220863" cy="1938992"/>
          </a:xfrm>
          <a:prstGeom prst="rect">
            <a:avLst/>
          </a:prstGeom>
          <a:noFill/>
        </p:spPr>
        <p:txBody>
          <a:bodyPr wrap="square">
            <a:spAutoFit/>
          </a:bodyPr>
          <a:lstStyle/>
          <a:p>
            <a:pPr algn="ctr"/>
            <a:r>
              <a:rPr lang="en-US" sz="2000" b="0" i="0" u="none" strike="noStrike" dirty="0">
                <a:solidFill>
                  <a:srgbClr val="000000"/>
                </a:solidFill>
                <a:effectLst/>
                <a:latin typeface="Poppins" panose="00000500000000000000" pitchFamily="2" charset="0"/>
              </a:rPr>
              <a:t>Many different fields within botany focus on specific areas of plant biology. </a:t>
            </a:r>
            <a:r>
              <a:rPr lang="en-US" sz="2000" b="1" i="0" u="none" strike="noStrike" dirty="0">
                <a:solidFill>
                  <a:srgbClr val="000000"/>
                </a:solidFill>
                <a:effectLst/>
                <a:latin typeface="Poppins" panose="00000500000000000000" pitchFamily="2" charset="0"/>
              </a:rPr>
              <a:t>For example</a:t>
            </a:r>
            <a:r>
              <a:rPr lang="en-US" sz="2000" b="0" i="0" u="none" strike="noStrike" dirty="0">
                <a:solidFill>
                  <a:srgbClr val="000000"/>
                </a:solidFill>
                <a:effectLst/>
                <a:latin typeface="Poppins" panose="00000500000000000000" pitchFamily="2" charset="0"/>
              </a:rPr>
              <a:t>, plant taxonomy studies how plants are classified and organized, while plant physiology studies a plant's internal processes and functions. Plant ecology studies how plants interact with their ecosystems, including other organisms.</a:t>
            </a:r>
            <a:endParaRPr lang="ru-RU" sz="2000" dirty="0"/>
          </a:p>
        </p:txBody>
      </p:sp>
    </p:spTree>
    <p:extLst>
      <p:ext uri="{BB962C8B-B14F-4D97-AF65-F5344CB8AC3E}">
        <p14:creationId xmlns:p14="http://schemas.microsoft.com/office/powerpoint/2010/main" val="409270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177DC-1412-3880-F18A-933DE0FDACCB}"/>
              </a:ext>
            </a:extLst>
          </p:cNvPr>
          <p:cNvSpPr>
            <a:spLocks noGrp="1"/>
          </p:cNvSpPr>
          <p:nvPr>
            <p:ph type="title"/>
          </p:nvPr>
        </p:nvSpPr>
        <p:spPr/>
        <p:txBody>
          <a:bodyPr/>
          <a:lstStyle/>
          <a:p>
            <a:r>
              <a:rPr lang="en-US" sz="2400" b="1" dirty="0">
                <a:solidFill>
                  <a:srgbClr val="444444"/>
                </a:solidFill>
                <a:latin typeface="Poppins" panose="00000500000000000000"/>
              </a:rPr>
              <a:t>Cytoskeleton</a:t>
            </a:r>
            <a:br>
              <a:rPr lang="en-US" b="1" dirty="0">
                <a:solidFill>
                  <a:srgbClr val="444444"/>
                </a:solidFill>
                <a:latin typeface="inherit"/>
              </a:rPr>
            </a:br>
            <a:endParaRPr lang="ru-RU" dirty="0"/>
          </a:p>
        </p:txBody>
      </p:sp>
      <p:sp>
        <p:nvSpPr>
          <p:cNvPr id="3" name="Текст 2">
            <a:extLst>
              <a:ext uri="{FF2B5EF4-FFF2-40B4-BE49-F238E27FC236}">
                <a16:creationId xmlns:a16="http://schemas.microsoft.com/office/drawing/2014/main" id="{EA499F36-84B7-FF39-8A59-42469BD1066A}"/>
              </a:ext>
            </a:extLst>
          </p:cNvPr>
          <p:cNvSpPr>
            <a:spLocks noGrp="1"/>
          </p:cNvSpPr>
          <p:nvPr>
            <p:ph type="body" idx="1"/>
          </p:nvPr>
        </p:nvSpPr>
        <p:spPr>
          <a:xfrm>
            <a:off x="168825" y="931018"/>
            <a:ext cx="8520600" cy="3416400"/>
          </a:xfrm>
        </p:spPr>
        <p:txBody>
          <a:bodyPr/>
          <a:lstStyle/>
          <a:p>
            <a:pPr algn="just"/>
            <a:r>
              <a:rPr lang="en-US" b="0" i="0" dirty="0">
                <a:solidFill>
                  <a:srgbClr val="444444"/>
                </a:solidFill>
                <a:effectLst/>
                <a:latin typeface="Poppins" panose="00000500000000000000" pitchFamily="2" charset="0"/>
              </a:rPr>
              <a:t>It is a continuous network of filamentous proteinaceous structures that run throughout the cytoplasm, from the nucleus to the plasma membrane. It is found in all living cells, notably in the eukaryotes. The cytoskeleton matrix is composed of different types of proteins that can divide rapidly or disassemble depending on the requirement of the cells. The primary functions include providing the shape and mechanical resistance to the cell against deformation, the contractile nature of the filaments helps in motility during cytokinesis.</a:t>
            </a:r>
          </a:p>
          <a:p>
            <a:endParaRPr lang="ru-RU" dirty="0"/>
          </a:p>
        </p:txBody>
      </p:sp>
    </p:spTree>
    <p:extLst>
      <p:ext uri="{BB962C8B-B14F-4D97-AF65-F5344CB8AC3E}">
        <p14:creationId xmlns:p14="http://schemas.microsoft.com/office/powerpoint/2010/main" val="1258549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540FC-570B-4F31-877D-15CCE7B08893}"/>
              </a:ext>
            </a:extLst>
          </p:cNvPr>
          <p:cNvSpPr>
            <a:spLocks noGrp="1"/>
          </p:cNvSpPr>
          <p:nvPr>
            <p:ph type="title"/>
          </p:nvPr>
        </p:nvSpPr>
        <p:spPr>
          <a:xfrm>
            <a:off x="311700" y="227925"/>
            <a:ext cx="8520600" cy="572700"/>
          </a:xfrm>
        </p:spPr>
        <p:txBody>
          <a:bodyPr/>
          <a:lstStyle/>
          <a:p>
            <a:r>
              <a:rPr lang="en-US" sz="2400" b="1" dirty="0">
                <a:solidFill>
                  <a:srgbClr val="202124"/>
                </a:solidFill>
                <a:latin typeface="Poppins" panose="00000500000000000000"/>
              </a:rPr>
              <a:t>Peroxisomes</a:t>
            </a:r>
            <a:endParaRPr lang="ru-KZ" sz="2000" b="1" dirty="0"/>
          </a:p>
        </p:txBody>
      </p:sp>
      <p:sp>
        <p:nvSpPr>
          <p:cNvPr id="3" name="Текст 2">
            <a:extLst>
              <a:ext uri="{FF2B5EF4-FFF2-40B4-BE49-F238E27FC236}">
                <a16:creationId xmlns:a16="http://schemas.microsoft.com/office/drawing/2014/main" id="{1F6AC62C-E1BE-422F-8EF9-EAA3D3069761}"/>
              </a:ext>
            </a:extLst>
          </p:cNvPr>
          <p:cNvSpPr>
            <a:spLocks noGrp="1"/>
          </p:cNvSpPr>
          <p:nvPr>
            <p:ph type="body" idx="1"/>
          </p:nvPr>
        </p:nvSpPr>
        <p:spPr>
          <a:xfrm>
            <a:off x="211689" y="863480"/>
            <a:ext cx="8520600" cy="3416400"/>
          </a:xfrm>
        </p:spPr>
        <p:txBody>
          <a:bodyPr/>
          <a:lstStyle/>
          <a:p>
            <a:r>
              <a:rPr lang="en-US" dirty="0">
                <a:solidFill>
                  <a:srgbClr val="202124"/>
                </a:solidFill>
                <a:latin typeface="Poppins" panose="00000500000000000000"/>
              </a:rPr>
              <a:t>Peroxisomes </a:t>
            </a:r>
            <a:r>
              <a:rPr lang="en-US" b="0" i="0" dirty="0">
                <a:solidFill>
                  <a:srgbClr val="202124"/>
                </a:solidFill>
                <a:effectLst/>
                <a:latin typeface="Poppins" panose="00000500000000000000"/>
              </a:rPr>
              <a:t>are organelles that </a:t>
            </a:r>
            <a:r>
              <a:rPr lang="en-US" b="0" i="0" dirty="0">
                <a:solidFill>
                  <a:srgbClr val="040C28"/>
                </a:solidFill>
                <a:effectLst/>
                <a:latin typeface="Poppins" panose="00000500000000000000"/>
              </a:rPr>
              <a:t>sequester diverse oxidative reactions and play important roles in metabolism, reactive oxygen species detoxification, and signaling</a:t>
            </a:r>
            <a:r>
              <a:rPr lang="en-US" b="0" i="0" dirty="0">
                <a:solidFill>
                  <a:srgbClr val="202124"/>
                </a:solidFill>
                <a:effectLst/>
                <a:latin typeface="Poppins" panose="00000500000000000000"/>
              </a:rPr>
              <a:t>.</a:t>
            </a:r>
            <a:endParaRPr lang="ru-KZ" dirty="0"/>
          </a:p>
        </p:txBody>
      </p:sp>
      <p:sp>
        <p:nvSpPr>
          <p:cNvPr id="5" name="TextBox 4">
            <a:extLst>
              <a:ext uri="{FF2B5EF4-FFF2-40B4-BE49-F238E27FC236}">
                <a16:creationId xmlns:a16="http://schemas.microsoft.com/office/drawing/2014/main" id="{5AF88384-AB60-443A-8102-70850A4520E4}"/>
              </a:ext>
            </a:extLst>
          </p:cNvPr>
          <p:cNvSpPr txBox="1"/>
          <p:nvPr/>
        </p:nvSpPr>
        <p:spPr>
          <a:xfrm>
            <a:off x="550069" y="1971556"/>
            <a:ext cx="3786187" cy="2308324"/>
          </a:xfrm>
          <a:prstGeom prst="rect">
            <a:avLst/>
          </a:prstGeom>
          <a:noFill/>
        </p:spPr>
        <p:txBody>
          <a:bodyPr wrap="square">
            <a:spAutoFit/>
          </a:bodyPr>
          <a:lstStyle/>
          <a:p>
            <a:r>
              <a:rPr lang="en-US" sz="1600" b="0" i="0" dirty="0">
                <a:solidFill>
                  <a:srgbClr val="313131"/>
                </a:solidFill>
                <a:effectLst/>
                <a:latin typeface="Poppins" panose="00000500000000000000"/>
              </a:rPr>
              <a:t>Peroxisomes, previously known as microbodies, are tiny, vesicular, single membrane-bound </a:t>
            </a:r>
            <a:r>
              <a:rPr lang="en-US" sz="1600" b="0" i="0" u="none" strike="noStrike" dirty="0">
                <a:solidFill>
                  <a:srgbClr val="337AB7"/>
                </a:solidFill>
                <a:effectLst/>
                <a:latin typeface="Poppins" panose="00000500000000000000"/>
                <a:hlinkClick r:id="rId2"/>
              </a:rPr>
              <a:t>cell organelles</a:t>
            </a:r>
            <a:r>
              <a:rPr lang="en-US" sz="1600" b="0" i="0" dirty="0">
                <a:solidFill>
                  <a:srgbClr val="313131"/>
                </a:solidFill>
                <a:effectLst/>
                <a:latin typeface="Poppins" panose="00000500000000000000"/>
              </a:rPr>
              <a:t> in the </a:t>
            </a:r>
            <a:r>
              <a:rPr lang="en-US" sz="1600" b="0" i="0" u="none" strike="noStrike" dirty="0">
                <a:solidFill>
                  <a:srgbClr val="337AB7"/>
                </a:solidFill>
                <a:effectLst/>
                <a:latin typeface="Poppins" panose="00000500000000000000"/>
                <a:hlinkClick r:id="rId3"/>
              </a:rPr>
              <a:t>cytoplasm</a:t>
            </a:r>
            <a:r>
              <a:rPr lang="en-US" sz="1600" b="0" i="0" dirty="0">
                <a:solidFill>
                  <a:srgbClr val="313131"/>
                </a:solidFill>
                <a:effectLst/>
                <a:latin typeface="Poppins" panose="00000500000000000000"/>
              </a:rPr>
              <a:t> of all eukaryotic cells, including plants and animals. They contain various oxidative enzymes that help to produce hydrogen peroxide (H</a:t>
            </a:r>
            <a:r>
              <a:rPr lang="en-US" sz="1600" b="0" baseline="-25000" dirty="0">
                <a:solidFill>
                  <a:srgbClr val="313131"/>
                </a:solidFill>
                <a:effectLst/>
                <a:latin typeface="Poppins" panose="00000500000000000000"/>
              </a:rPr>
              <a:t>2</a:t>
            </a:r>
            <a:r>
              <a:rPr lang="en-US" sz="1600" b="0" i="0" dirty="0">
                <a:solidFill>
                  <a:srgbClr val="313131"/>
                </a:solidFill>
                <a:effectLst/>
                <a:latin typeface="Poppins" panose="00000500000000000000"/>
              </a:rPr>
              <a:t>O</a:t>
            </a:r>
            <a:r>
              <a:rPr lang="en-US" sz="1600" b="0" baseline="-25000" dirty="0">
                <a:solidFill>
                  <a:srgbClr val="313131"/>
                </a:solidFill>
                <a:effectLst/>
                <a:latin typeface="Poppins" panose="00000500000000000000"/>
              </a:rPr>
              <a:t>2</a:t>
            </a:r>
            <a:r>
              <a:rPr lang="en-US" sz="1600" b="0" i="0" dirty="0">
                <a:solidFill>
                  <a:srgbClr val="313131"/>
                </a:solidFill>
                <a:effectLst/>
                <a:latin typeface="Poppins" panose="00000500000000000000"/>
              </a:rPr>
              <a:t>), which are subsequently removed by peroxisomes as they are toxic to the cell.</a:t>
            </a:r>
            <a:endParaRPr lang="ru-KZ" sz="1600" dirty="0"/>
          </a:p>
        </p:txBody>
      </p:sp>
      <p:pic>
        <p:nvPicPr>
          <p:cNvPr id="2050" name="Picture 2">
            <a:extLst>
              <a:ext uri="{FF2B5EF4-FFF2-40B4-BE49-F238E27FC236}">
                <a16:creationId xmlns:a16="http://schemas.microsoft.com/office/drawing/2014/main" id="{C7569F7E-D7EE-42B3-ACFB-2EA498E93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083" y="2035967"/>
            <a:ext cx="3488829" cy="26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0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latin typeface="Georgia"/>
                <a:ea typeface="Georgia"/>
                <a:cs typeface="Georgia"/>
                <a:sym typeface="Georgia"/>
              </a:rPr>
              <a:t>Lysosomes and peroxisomes</a:t>
            </a:r>
            <a:endParaRPr>
              <a:latin typeface="Georgia"/>
              <a:ea typeface="Georgia"/>
              <a:cs typeface="Georgia"/>
              <a:sym typeface="Georgia"/>
            </a:endParaRPr>
          </a:p>
        </p:txBody>
      </p:sp>
      <p:pic>
        <p:nvPicPr>
          <p:cNvPr id="194" name="Google Shape;194;p13"/>
          <p:cNvPicPr preferRelativeResize="0"/>
          <p:nvPr/>
        </p:nvPicPr>
        <p:blipFill rotWithShape="1">
          <a:blip r:embed="rId3">
            <a:alphaModFix/>
          </a:blip>
          <a:srcRect t="2733"/>
          <a:stretch/>
        </p:blipFill>
        <p:spPr>
          <a:xfrm>
            <a:off x="1581150" y="1260675"/>
            <a:ext cx="5372100" cy="3224150"/>
          </a:xfrm>
          <a:prstGeom prst="rect">
            <a:avLst/>
          </a:prstGeom>
          <a:noFill/>
          <a:ln>
            <a:noFill/>
          </a:ln>
        </p:spPr>
      </p:pic>
      <p:sp>
        <p:nvSpPr>
          <p:cNvPr id="195" name="Google Shape;195;p13"/>
          <p:cNvSpPr txBox="1"/>
          <p:nvPr/>
        </p:nvSpPr>
        <p:spPr>
          <a:xfrm>
            <a:off x="1023425" y="2990725"/>
            <a:ext cx="2713500" cy="970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eorgia"/>
                <a:ea typeface="Georgia"/>
                <a:cs typeface="Georgia"/>
                <a:sym typeface="Georgia"/>
              </a:rPr>
              <a:t>Hydrolysis of macromolecules, cellular components</a:t>
            </a:r>
            <a:endParaRPr sz="1400" b="0" i="0" u="none" strike="noStrike" cap="none">
              <a:solidFill>
                <a:srgbClr val="000000"/>
              </a:solidFill>
              <a:latin typeface="Georgia"/>
              <a:ea typeface="Georgia"/>
              <a:cs typeface="Georgia"/>
              <a:sym typeface="Georgia"/>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p:txBody>
      </p:sp>
      <p:sp>
        <p:nvSpPr>
          <p:cNvPr id="196" name="Google Shape;196;p13"/>
          <p:cNvSpPr txBox="1"/>
          <p:nvPr/>
        </p:nvSpPr>
        <p:spPr>
          <a:xfrm>
            <a:off x="6626650" y="1542925"/>
            <a:ext cx="2374500" cy="970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eorgia"/>
                <a:ea typeface="Georgia"/>
                <a:cs typeface="Georgia"/>
                <a:sym typeface="Georgia"/>
              </a:rPr>
              <a:t>Oxidation of biomolecules</a:t>
            </a:r>
            <a:endParaRPr sz="1400" b="0" i="0" u="none" strike="noStrike" cap="none">
              <a:solidFill>
                <a:srgbClr val="00000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D4E5F88-59BF-3E63-EF99-52D6F1F9A2DD}"/>
              </a:ext>
            </a:extLst>
          </p:cNvPr>
          <p:cNvSpPr>
            <a:spLocks noGrp="1"/>
          </p:cNvSpPr>
          <p:nvPr>
            <p:ph type="subTitle" idx="1"/>
          </p:nvPr>
        </p:nvSpPr>
        <p:spPr>
          <a:xfrm>
            <a:off x="212548" y="267195"/>
            <a:ext cx="8520600" cy="792600"/>
          </a:xfrm>
        </p:spPr>
        <p:txBody>
          <a:bodyPr/>
          <a:lstStyle/>
          <a:p>
            <a:pPr algn="l" rtl="0">
              <a:spcBef>
                <a:spcPts val="0"/>
              </a:spcBef>
              <a:spcAft>
                <a:spcPts val="0"/>
              </a:spcAft>
            </a:pPr>
            <a:r>
              <a:rPr lang="en-US" sz="1600" b="1" i="0" u="none" strike="noStrike" dirty="0">
                <a:solidFill>
                  <a:srgbClr val="000000"/>
                </a:solidFill>
                <a:effectLst/>
                <a:latin typeface="Poppins" panose="00000500000000000000" pitchFamily="2" charset="0"/>
              </a:rPr>
              <a:t>Botany Meaning</a:t>
            </a:r>
            <a:endParaRPr lang="en-US" sz="1600" b="1" i="0" dirty="0">
              <a:solidFill>
                <a:srgbClr val="344E5A"/>
              </a:solidFill>
              <a:effectLst/>
              <a:latin typeface="Poppins" panose="00000500000000000000" pitchFamily="2" charset="0"/>
            </a:endParaRPr>
          </a:p>
          <a:p>
            <a:pPr algn="l" rtl="0">
              <a:spcBef>
                <a:spcPts val="0"/>
              </a:spcBef>
              <a:spcAft>
                <a:spcPts val="0"/>
              </a:spcAft>
            </a:pPr>
            <a:r>
              <a:rPr lang="en-US" sz="1600" b="0" i="0" u="none" strike="noStrike" dirty="0">
                <a:solidFill>
                  <a:srgbClr val="000000"/>
                </a:solidFill>
                <a:effectLst/>
                <a:latin typeface="Poppins" panose="00000500000000000000" pitchFamily="2" charset="0"/>
              </a:rPr>
              <a:t>Botany is a branch of biology that deals with the study of plants. The term botany comes from the Greek word </a:t>
            </a:r>
            <a:r>
              <a:rPr lang="en-US" sz="1600" b="0" i="0" u="none" strike="noStrike" dirty="0" err="1">
                <a:solidFill>
                  <a:srgbClr val="000000"/>
                </a:solidFill>
                <a:effectLst/>
                <a:latin typeface="Poppins" panose="00000500000000000000" pitchFamily="2" charset="0"/>
              </a:rPr>
              <a:t>botanikos</a:t>
            </a:r>
            <a:r>
              <a:rPr lang="en-US" sz="1600" b="0" i="0" u="none" strike="noStrike" dirty="0">
                <a:solidFill>
                  <a:srgbClr val="000000"/>
                </a:solidFill>
                <a:effectLst/>
                <a:latin typeface="Poppins" panose="00000500000000000000" pitchFamily="2" charset="0"/>
              </a:rPr>
              <a:t>, which means "of plants".</a:t>
            </a:r>
            <a:br>
              <a:rPr lang="en-US" sz="1600" b="0" i="0" u="none" strike="noStrike" dirty="0">
                <a:solidFill>
                  <a:srgbClr val="000000"/>
                </a:solidFill>
                <a:effectLst/>
                <a:latin typeface="Poppins" panose="00000500000000000000" pitchFamily="2" charset="0"/>
              </a:rPr>
            </a:br>
            <a:br>
              <a:rPr lang="en-US" sz="1600" b="0" i="0" u="none" strike="noStrike" dirty="0">
                <a:solidFill>
                  <a:srgbClr val="000000"/>
                </a:solidFill>
                <a:effectLst/>
                <a:latin typeface="Poppins" panose="00000500000000000000" pitchFamily="2" charset="0"/>
              </a:rPr>
            </a:br>
            <a:endParaRPr lang="en-US" sz="1600" b="0" i="0" dirty="0">
              <a:solidFill>
                <a:srgbClr val="344E5A"/>
              </a:solidFill>
              <a:effectLst/>
              <a:latin typeface="Poppins" panose="00000500000000000000" pitchFamily="2" charset="0"/>
            </a:endParaRPr>
          </a:p>
          <a:p>
            <a:pPr algn="l" rtl="0">
              <a:spcBef>
                <a:spcPts val="0"/>
              </a:spcBef>
              <a:spcAft>
                <a:spcPts val="0"/>
              </a:spcAft>
            </a:pPr>
            <a:r>
              <a:rPr lang="en-US" sz="1600" b="0" i="0" u="none" strike="noStrike" dirty="0">
                <a:solidFill>
                  <a:srgbClr val="000000"/>
                </a:solidFill>
                <a:effectLst/>
                <a:latin typeface="Poppins" panose="00000500000000000000" pitchFamily="2" charset="0"/>
              </a:rPr>
              <a:t>Botany covers a wide range of topics, including the structure, physiology, </a:t>
            </a:r>
            <a:r>
              <a:rPr lang="en-US" sz="1600" b="1" i="0" u="none" strike="noStrike" dirty="0">
                <a:solidFill>
                  <a:srgbClr val="000000"/>
                </a:solidFill>
                <a:effectLst/>
                <a:latin typeface="Poppins" panose="00000500000000000000" pitchFamily="2" charset="0"/>
              </a:rPr>
              <a:t>development, and classification of plants. It also involves the study of plant diversity, distribution, and evolution.</a:t>
            </a:r>
            <a:br>
              <a:rPr lang="en-US" sz="1600" b="1" i="0" u="none" strike="noStrike" dirty="0">
                <a:solidFill>
                  <a:srgbClr val="000000"/>
                </a:solidFill>
                <a:effectLst/>
                <a:latin typeface="Poppins" panose="00000500000000000000" pitchFamily="2" charset="0"/>
              </a:rPr>
            </a:br>
            <a:br>
              <a:rPr lang="en-US" sz="1600" b="1" i="0" u="none" strike="noStrike" dirty="0">
                <a:solidFill>
                  <a:srgbClr val="000000"/>
                </a:solidFill>
                <a:effectLst/>
                <a:latin typeface="Poppins" panose="00000500000000000000" pitchFamily="2" charset="0"/>
              </a:rPr>
            </a:br>
            <a:endParaRPr lang="en-US" sz="1600" b="1" i="0" dirty="0">
              <a:solidFill>
                <a:srgbClr val="344E5A"/>
              </a:solidFill>
              <a:effectLst/>
              <a:latin typeface="Poppins" panose="00000500000000000000" pitchFamily="2" charset="0"/>
            </a:endParaRPr>
          </a:p>
          <a:p>
            <a:pPr algn="l" rtl="0">
              <a:spcBef>
                <a:spcPts val="0"/>
              </a:spcBef>
              <a:spcAft>
                <a:spcPts val="0"/>
              </a:spcAft>
            </a:pPr>
            <a:r>
              <a:rPr lang="en-US" sz="1600" b="0" i="0" u="none" strike="noStrike" dirty="0">
                <a:solidFill>
                  <a:srgbClr val="000000"/>
                </a:solidFill>
                <a:effectLst/>
                <a:latin typeface="Poppins" panose="00000500000000000000" pitchFamily="2" charset="0"/>
              </a:rPr>
              <a:t>Botany is a vital science that helps us understand the world and our place in it. By studying plants, we can learn how they interact with their environment and how they have adapted to different climates and soil types.</a:t>
            </a:r>
            <a:br>
              <a:rPr lang="en-US" sz="1600" b="0" i="0" u="none" strike="noStrike" dirty="0">
                <a:solidFill>
                  <a:srgbClr val="000000"/>
                </a:solidFill>
                <a:effectLst/>
                <a:latin typeface="Poppins" panose="00000500000000000000" pitchFamily="2" charset="0"/>
              </a:rPr>
            </a:br>
            <a:br>
              <a:rPr lang="en-US" sz="1600" b="0" i="0" u="none" strike="noStrike" dirty="0">
                <a:solidFill>
                  <a:srgbClr val="000000"/>
                </a:solidFill>
                <a:effectLst/>
                <a:latin typeface="Poppins" panose="00000500000000000000" pitchFamily="2" charset="0"/>
              </a:rPr>
            </a:br>
            <a:endParaRPr lang="en-US" sz="1600" b="0" i="0" dirty="0">
              <a:solidFill>
                <a:srgbClr val="344E5A"/>
              </a:solidFill>
              <a:effectLst/>
              <a:latin typeface="Poppins" panose="00000500000000000000" pitchFamily="2" charset="0"/>
            </a:endParaRPr>
          </a:p>
          <a:p>
            <a:pPr algn="l" rtl="0">
              <a:spcBef>
                <a:spcPts val="0"/>
              </a:spcBef>
              <a:spcAft>
                <a:spcPts val="0"/>
              </a:spcAft>
            </a:pPr>
            <a:r>
              <a:rPr lang="en-US" sz="1600" b="0" i="0" u="none" strike="noStrike" dirty="0">
                <a:solidFill>
                  <a:srgbClr val="000000"/>
                </a:solidFill>
                <a:effectLst/>
                <a:latin typeface="Poppins" panose="00000500000000000000" pitchFamily="2" charset="0"/>
              </a:rPr>
              <a:t>Botany also provides us with valuable insights into the role of plants in the global ecosystem. Without botany, we would be unable to understand or appreciate the natural world fully.</a:t>
            </a:r>
            <a:endParaRPr lang="en-US" sz="1600" b="0" i="0" dirty="0">
              <a:solidFill>
                <a:srgbClr val="344E5A"/>
              </a:solidFill>
              <a:effectLst/>
              <a:latin typeface="Poppins" panose="00000500000000000000" pitchFamily="2" charset="0"/>
            </a:endParaRPr>
          </a:p>
          <a:p>
            <a:endParaRPr lang="ru-RU" dirty="0"/>
          </a:p>
        </p:txBody>
      </p:sp>
    </p:spTree>
    <p:extLst>
      <p:ext uri="{BB962C8B-B14F-4D97-AF65-F5344CB8AC3E}">
        <p14:creationId xmlns:p14="http://schemas.microsoft.com/office/powerpoint/2010/main" val="135562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7E9AF-83AC-A538-AEF5-30CCC1703CB9}"/>
              </a:ext>
            </a:extLst>
          </p:cNvPr>
          <p:cNvSpPr txBox="1"/>
          <p:nvPr/>
        </p:nvSpPr>
        <p:spPr>
          <a:xfrm>
            <a:off x="672029" y="683507"/>
            <a:ext cx="7799942" cy="3452227"/>
          </a:xfrm>
          <a:prstGeom prst="rect">
            <a:avLst/>
          </a:prstGeom>
          <a:noFill/>
        </p:spPr>
        <p:txBody>
          <a:bodyPr wrap="square">
            <a:spAutoFit/>
          </a:bodyPr>
          <a:lstStyle/>
          <a:p>
            <a:pPr algn="just" rtl="0">
              <a:spcBef>
                <a:spcPts val="0"/>
              </a:spcBef>
              <a:spcAft>
                <a:spcPts val="0"/>
              </a:spcAft>
            </a:pPr>
            <a:r>
              <a:rPr lang="en-US" sz="1400" b="1" i="0" u="none" strike="noStrike" dirty="0">
                <a:solidFill>
                  <a:srgbClr val="000000"/>
                </a:solidFill>
                <a:effectLst/>
                <a:latin typeface="Poppins" panose="00000500000000000000" pitchFamily="2" charset="0"/>
              </a:rPr>
              <a:t>Branches of Botany</a:t>
            </a:r>
            <a:endParaRPr lang="en-US" b="1" i="0" dirty="0">
              <a:solidFill>
                <a:srgbClr val="344E5A"/>
              </a:solidFill>
              <a:effectLst/>
              <a:latin typeface="Poppins" panose="00000500000000000000" pitchFamily="2" charset="0"/>
            </a:endParaRPr>
          </a:p>
          <a:p>
            <a:pPr algn="just" rtl="0">
              <a:spcBef>
                <a:spcPts val="0"/>
              </a:spcBef>
              <a:spcAft>
                <a:spcPts val="1000"/>
              </a:spcAft>
            </a:pPr>
            <a:r>
              <a:rPr lang="en-US" sz="1400" b="0" i="0" u="none" strike="noStrike" dirty="0">
                <a:solidFill>
                  <a:srgbClr val="000000"/>
                </a:solidFill>
                <a:effectLst/>
                <a:latin typeface="Poppins" panose="00000500000000000000" pitchFamily="2" charset="0"/>
              </a:rPr>
              <a:t>A branch of botany is the study of plant</a:t>
            </a:r>
            <a:r>
              <a:rPr lang="en-US" sz="1400" b="0" i="0" u="none" strike="noStrike" dirty="0">
                <a:solidFill>
                  <a:srgbClr val="000000"/>
                </a:solidFill>
                <a:effectLst/>
                <a:latin typeface="Poppins" panose="00000500000000000000" pitchFamily="2" charset="0"/>
                <a:hlinkClick r:id="rId2"/>
              </a:rPr>
              <a:t> </a:t>
            </a:r>
            <a:r>
              <a:rPr lang="en-US" sz="1400" b="0" i="0" u="none" strike="noStrike" dirty="0">
                <a:solidFill>
                  <a:srgbClr val="428BCA"/>
                </a:solidFill>
                <a:effectLst/>
                <a:latin typeface="Poppins" panose="00000500000000000000" pitchFamily="2" charset="0"/>
                <a:hlinkClick r:id="rId2"/>
              </a:rPr>
              <a:t>life</a:t>
            </a:r>
            <a:r>
              <a:rPr lang="en-US" sz="1400" b="0" i="0" u="none" strike="noStrike" dirty="0">
                <a:solidFill>
                  <a:srgbClr val="000000"/>
                </a:solidFill>
                <a:effectLst/>
                <a:latin typeface="Poppins" panose="00000500000000000000" pitchFamily="2" charset="0"/>
              </a:rPr>
              <a:t> and how plants function in general. There are several different branches of botany, including</a:t>
            </a:r>
            <a:endParaRPr lang="en-US" b="0" i="0" dirty="0">
              <a:solidFill>
                <a:srgbClr val="344E5A"/>
              </a:solidFill>
              <a:effectLst/>
              <a:latin typeface="Poppins" panose="00000500000000000000" pitchFamily="2" charset="0"/>
            </a:endParaRPr>
          </a:p>
          <a:p>
            <a:pPr algn="just"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Poppins" panose="00000500000000000000" pitchFamily="2" charset="0"/>
              </a:rPr>
              <a:t>Horticulture: </a:t>
            </a:r>
            <a:r>
              <a:rPr lang="en-US" sz="1400" b="0" i="0" u="none" strike="noStrike" dirty="0">
                <a:solidFill>
                  <a:srgbClr val="000000"/>
                </a:solidFill>
                <a:effectLst/>
                <a:latin typeface="Poppins" panose="00000500000000000000" pitchFamily="2" charset="0"/>
              </a:rPr>
              <a:t>This type of botany focuses on growing and studying plants for food or medicinal purposes. Horticulture covers everything from basic gardening to large-scale farming practices.</a:t>
            </a:r>
            <a:endParaRPr lang="en-US" sz="1400" b="0" i="0" u="none" strike="noStrike" dirty="0">
              <a:solidFill>
                <a:srgbClr val="344E5A"/>
              </a:solidFill>
              <a:effectLst/>
              <a:latin typeface="Poppins" panose="00000500000000000000" pitchFamily="2" charset="0"/>
            </a:endParaRPr>
          </a:p>
          <a:p>
            <a:pPr algn="just"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Poppins" panose="00000500000000000000" pitchFamily="2" charset="0"/>
              </a:rPr>
              <a:t>Taxonomy:</a:t>
            </a:r>
            <a:r>
              <a:rPr lang="en-US" sz="1400" b="0" i="0" u="none" strike="noStrike" dirty="0">
                <a:solidFill>
                  <a:srgbClr val="000000"/>
                </a:solidFill>
                <a:effectLst/>
                <a:latin typeface="Poppins" panose="00000500000000000000" pitchFamily="2" charset="0"/>
              </a:rPr>
              <a:t> Taxonomy is the science that </a:t>
            </a:r>
            <a:r>
              <a:rPr lang="en-US" sz="1400" b="0" i="0" u="none" strike="noStrike" dirty="0" err="1">
                <a:solidFill>
                  <a:srgbClr val="000000"/>
                </a:solidFill>
                <a:effectLst/>
                <a:latin typeface="Poppins" panose="00000500000000000000" pitchFamily="2" charset="0"/>
              </a:rPr>
              <a:t>categorises</a:t>
            </a:r>
            <a:r>
              <a:rPr lang="en-US" sz="1400" b="0" i="0" u="none" strike="noStrike" dirty="0">
                <a:solidFill>
                  <a:srgbClr val="000000"/>
                </a:solidFill>
                <a:effectLst/>
                <a:latin typeface="Poppins" panose="00000500000000000000" pitchFamily="2" charset="0"/>
              </a:rPr>
              <a:t> plants based on their physical features, such as flower </a:t>
            </a:r>
            <a:r>
              <a:rPr lang="en-US" sz="1400" b="0" i="0" u="none" strike="noStrike" dirty="0" err="1">
                <a:solidFill>
                  <a:srgbClr val="000000"/>
                </a:solidFill>
                <a:effectLst/>
                <a:latin typeface="Poppins" panose="00000500000000000000" pitchFamily="2" charset="0"/>
              </a:rPr>
              <a:t>colours</a:t>
            </a:r>
            <a:r>
              <a:rPr lang="en-US" sz="1400" b="0" i="0" u="none" strike="noStrike" dirty="0">
                <a:solidFill>
                  <a:srgbClr val="000000"/>
                </a:solidFill>
                <a:effectLst/>
                <a:latin typeface="Poppins" panose="00000500000000000000" pitchFamily="2" charset="0"/>
              </a:rPr>
              <a:t> or leaf shapes. This allows scientists to group plants by family, genus and species.</a:t>
            </a:r>
            <a:endParaRPr lang="en-US" sz="1400" b="0" i="0" u="none" strike="noStrike" dirty="0">
              <a:solidFill>
                <a:srgbClr val="344E5A"/>
              </a:solidFill>
              <a:effectLst/>
              <a:latin typeface="Poppins" panose="00000500000000000000" pitchFamily="2" charset="0"/>
            </a:endParaRPr>
          </a:p>
          <a:p>
            <a:pPr algn="just"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Poppins" panose="00000500000000000000" pitchFamily="2" charset="0"/>
              </a:rPr>
              <a:t>Ecology: </a:t>
            </a:r>
            <a:r>
              <a:rPr lang="en-US" sz="1400" b="0" i="0" u="none" strike="noStrike" dirty="0">
                <a:solidFill>
                  <a:srgbClr val="000000"/>
                </a:solidFill>
                <a:effectLst/>
                <a:latin typeface="Poppins" panose="00000500000000000000" pitchFamily="2" charset="0"/>
              </a:rPr>
              <a:t>Ecology studies how organisms interact with each other and their environment. Ecologists conduct laboratory and field experiments to understand how different species interact with each other and their surroundings.</a:t>
            </a:r>
            <a:endParaRPr lang="en-US" sz="1400" b="0" i="0" u="none" strike="noStrike" dirty="0">
              <a:solidFill>
                <a:srgbClr val="344E5A"/>
              </a:solidFill>
              <a:effectLst/>
              <a:latin typeface="Poppins" panose="00000500000000000000" pitchFamily="2" charset="0"/>
            </a:endParaRPr>
          </a:p>
          <a:p>
            <a:pPr algn="just" rtl="0" fontAlgn="base">
              <a:spcBef>
                <a:spcPts val="0"/>
              </a:spcBef>
              <a:spcAft>
                <a:spcPts val="1000"/>
              </a:spcAft>
              <a:buFont typeface="Arial" panose="020B0604020202020204" pitchFamily="34" charset="0"/>
              <a:buChar char="•"/>
            </a:pPr>
            <a:r>
              <a:rPr lang="en-US" sz="1400" b="1" i="0" u="none" strike="noStrike" dirty="0">
                <a:solidFill>
                  <a:srgbClr val="000000"/>
                </a:solidFill>
                <a:effectLst/>
                <a:latin typeface="Poppins" panose="00000500000000000000" pitchFamily="2" charset="0"/>
              </a:rPr>
              <a:t>Systematics:</a:t>
            </a:r>
            <a:r>
              <a:rPr lang="en-US" sz="1400" b="0" i="0" u="none" strike="noStrike" dirty="0">
                <a:solidFill>
                  <a:srgbClr val="000000"/>
                </a:solidFill>
                <a:effectLst/>
                <a:latin typeface="Poppins" panose="00000500000000000000" pitchFamily="2" charset="0"/>
              </a:rPr>
              <a:t> Systematics studies how plants are related to one another based on shared traits, such as ancestry or appearance. This branch of botany also examines how new species evolve and how closely different species are related.</a:t>
            </a:r>
            <a:endParaRPr lang="en-US" sz="1400" b="0" i="0" u="none" strike="noStrike" dirty="0">
              <a:solidFill>
                <a:srgbClr val="344E5A"/>
              </a:solidFill>
              <a:effectLst/>
              <a:latin typeface="Poppins" panose="00000500000000000000" pitchFamily="2" charset="0"/>
            </a:endParaRPr>
          </a:p>
        </p:txBody>
      </p:sp>
    </p:spTree>
    <p:extLst>
      <p:ext uri="{BB962C8B-B14F-4D97-AF65-F5344CB8AC3E}">
        <p14:creationId xmlns:p14="http://schemas.microsoft.com/office/powerpoint/2010/main" val="20041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485900" y="195487"/>
            <a:ext cx="6172200" cy="1836203"/>
          </a:xfrm>
          <a:prstGeom prst="rect">
            <a:avLst/>
          </a:prstGeom>
        </p:spPr>
        <p:txBody>
          <a:bodyPr spcFirstLastPara="1" wrap="square" lIns="0" tIns="0" rIns="0" bIns="0" anchor="t" anchorCtr="0">
            <a:noAutofit/>
          </a:bodyPr>
          <a:lstStyle/>
          <a:p>
            <a:pPr marL="0" indent="0" algn="ctr">
              <a:buNone/>
            </a:pPr>
            <a:r>
              <a:rPr lang="en-US" sz="1500" b="1" dirty="0">
                <a:solidFill>
                  <a:srgbClr val="231F20"/>
                </a:solidFill>
              </a:rPr>
              <a:t>The Scientific Name of The Calico Aster</a:t>
            </a:r>
          </a:p>
          <a:p>
            <a:pPr marL="0" indent="0" algn="ctr">
              <a:buNone/>
            </a:pPr>
            <a:r>
              <a:rPr lang="en-US" sz="1500" b="1" i="1" dirty="0" err="1">
                <a:solidFill>
                  <a:srgbClr val="231F20"/>
                </a:solidFill>
              </a:rPr>
              <a:t>Symphyotrichum</a:t>
            </a:r>
            <a:r>
              <a:rPr lang="en-US" sz="1500" b="1" i="1" dirty="0">
                <a:solidFill>
                  <a:srgbClr val="231F20"/>
                </a:solidFill>
              </a:rPr>
              <a:t> </a:t>
            </a:r>
            <a:r>
              <a:rPr lang="en-US" sz="1500" b="1" i="1" dirty="0" err="1">
                <a:solidFill>
                  <a:srgbClr val="231F20"/>
                </a:solidFill>
              </a:rPr>
              <a:t>lateriflore</a:t>
            </a:r>
            <a:r>
              <a:rPr lang="en-US" sz="1500" b="1" dirty="0">
                <a:solidFill>
                  <a:srgbClr val="231F20"/>
                </a:solidFill>
              </a:rPr>
              <a:t> </a:t>
            </a:r>
            <a:r>
              <a:rPr lang="en-US" sz="1500" b="1" spc="38" dirty="0">
                <a:solidFill>
                  <a:srgbClr val="231F20"/>
                </a:solidFill>
              </a:rPr>
              <a:t>(L.) Love &amp; Love</a:t>
            </a:r>
          </a:p>
        </p:txBody>
      </p:sp>
      <p:pic>
        <p:nvPicPr>
          <p:cNvPr id="5" name="Рисунок 4"/>
          <p:cNvPicPr>
            <a:picLocks noChangeAspect="1"/>
          </p:cNvPicPr>
          <p:nvPr/>
        </p:nvPicPr>
        <p:blipFill>
          <a:blip r:embed="rId2" cstate="print"/>
          <a:stretch>
            <a:fillRect/>
          </a:stretch>
        </p:blipFill>
        <p:spPr>
          <a:xfrm>
            <a:off x="2249742" y="681540"/>
            <a:ext cx="4104456" cy="272034"/>
          </a:xfrm>
          <a:prstGeom prst="rect">
            <a:avLst/>
          </a:prstGeom>
        </p:spPr>
      </p:pic>
      <p:sp>
        <p:nvSpPr>
          <p:cNvPr id="7" name="Прямоугольник 6"/>
          <p:cNvSpPr/>
          <p:nvPr/>
        </p:nvSpPr>
        <p:spPr>
          <a:xfrm>
            <a:off x="1601670" y="897564"/>
            <a:ext cx="796398" cy="461665"/>
          </a:xfrm>
          <a:prstGeom prst="rect">
            <a:avLst/>
          </a:prstGeom>
        </p:spPr>
        <p:txBody>
          <a:bodyPr wrap="square">
            <a:spAutoFit/>
          </a:bodyPr>
          <a:lstStyle/>
          <a:p>
            <a:r>
              <a:rPr lang="en-US" sz="1200" b="1" dirty="0"/>
              <a:t>genus</a:t>
            </a:r>
          </a:p>
          <a:p>
            <a:r>
              <a:rPr lang="en-US" sz="1200" b="1" dirty="0"/>
              <a:t>name</a:t>
            </a:r>
            <a:endParaRPr lang="ru-RU" sz="1200" dirty="0"/>
          </a:p>
        </p:txBody>
      </p:sp>
      <p:sp>
        <p:nvSpPr>
          <p:cNvPr id="8" name="Прямоугольник 7"/>
          <p:cNvSpPr/>
          <p:nvPr/>
        </p:nvSpPr>
        <p:spPr>
          <a:xfrm>
            <a:off x="2357754" y="897564"/>
            <a:ext cx="796398" cy="461665"/>
          </a:xfrm>
          <a:prstGeom prst="rect">
            <a:avLst/>
          </a:prstGeom>
        </p:spPr>
        <p:txBody>
          <a:bodyPr wrap="square">
            <a:spAutoFit/>
          </a:bodyPr>
          <a:lstStyle/>
          <a:p>
            <a:r>
              <a:rPr lang="en-US" sz="1200" b="1" dirty="0"/>
              <a:t>species</a:t>
            </a:r>
          </a:p>
          <a:p>
            <a:r>
              <a:rPr lang="en-US" sz="1200" b="1" dirty="0"/>
              <a:t>epithet</a:t>
            </a:r>
            <a:endParaRPr lang="ru-RU" sz="1200" dirty="0"/>
          </a:p>
        </p:txBody>
      </p:sp>
      <p:sp>
        <p:nvSpPr>
          <p:cNvPr id="9" name="Прямоугольник 8"/>
          <p:cNvSpPr/>
          <p:nvPr/>
        </p:nvSpPr>
        <p:spPr>
          <a:xfrm>
            <a:off x="3161910" y="951572"/>
            <a:ext cx="1882452" cy="461665"/>
          </a:xfrm>
          <a:prstGeom prst="rect">
            <a:avLst/>
          </a:prstGeom>
        </p:spPr>
        <p:txBody>
          <a:bodyPr wrap="square">
            <a:spAutoFit/>
          </a:bodyPr>
          <a:lstStyle/>
          <a:p>
            <a:r>
              <a:rPr lang="pt-BR" sz="1200" b="1" dirty="0"/>
              <a:t>A u t h o r i t y  o f  t h e</a:t>
            </a:r>
          </a:p>
          <a:p>
            <a:r>
              <a:rPr lang="en-US" sz="1200" b="1" dirty="0"/>
              <a:t>species epithet</a:t>
            </a:r>
            <a:endParaRPr lang="ru-RU" sz="1200" dirty="0"/>
          </a:p>
        </p:txBody>
      </p:sp>
      <p:sp>
        <p:nvSpPr>
          <p:cNvPr id="10" name="Прямоугольник 9"/>
          <p:cNvSpPr/>
          <p:nvPr/>
        </p:nvSpPr>
        <p:spPr>
          <a:xfrm>
            <a:off x="5112060" y="897566"/>
            <a:ext cx="2131554" cy="461665"/>
          </a:xfrm>
          <a:prstGeom prst="rect">
            <a:avLst/>
          </a:prstGeom>
        </p:spPr>
        <p:txBody>
          <a:bodyPr wrap="square">
            <a:spAutoFit/>
          </a:bodyPr>
          <a:lstStyle/>
          <a:p>
            <a:r>
              <a:rPr lang="en-US" sz="1200" b="1" dirty="0"/>
              <a:t>The authority(</a:t>
            </a:r>
            <a:r>
              <a:rPr lang="en-US" sz="1200" b="1" dirty="0" err="1"/>
              <a:t>ies</a:t>
            </a:r>
            <a:r>
              <a:rPr lang="en-US" sz="1200" b="1" dirty="0"/>
              <a:t>) of the</a:t>
            </a:r>
          </a:p>
          <a:p>
            <a:r>
              <a:rPr lang="en-US" sz="1200" b="1" dirty="0"/>
              <a:t>combination.</a:t>
            </a:r>
            <a:endParaRPr lang="ru-RU" sz="1200" dirty="0"/>
          </a:p>
        </p:txBody>
      </p:sp>
      <p:pic>
        <p:nvPicPr>
          <p:cNvPr id="1026" name="Picture 2" descr="https://www.wildflower.org/image_archive/640x480/SCB/SCB_IMG0043.JPG"/>
          <p:cNvPicPr>
            <a:picLocks noChangeAspect="1" noChangeArrowheads="1"/>
          </p:cNvPicPr>
          <p:nvPr/>
        </p:nvPicPr>
        <p:blipFill>
          <a:blip r:embed="rId3" cstate="print">
            <a:lum bright="10000" contrast="10000"/>
          </a:blip>
          <a:srcRect/>
          <a:stretch>
            <a:fillRect/>
          </a:stretch>
        </p:blipFill>
        <p:spPr bwMode="auto">
          <a:xfrm>
            <a:off x="2519772" y="1491630"/>
            <a:ext cx="3960000" cy="2970000"/>
          </a:xfrm>
          <a:prstGeom prst="rect">
            <a:avLst/>
          </a:prstGeom>
          <a:noFill/>
        </p:spPr>
      </p:pic>
      <p:sp>
        <p:nvSpPr>
          <p:cNvPr id="11" name="Прямоугольник 10"/>
          <p:cNvSpPr/>
          <p:nvPr/>
        </p:nvSpPr>
        <p:spPr>
          <a:xfrm>
            <a:off x="1601670" y="4451002"/>
            <a:ext cx="5508612" cy="415498"/>
          </a:xfrm>
          <a:prstGeom prst="rect">
            <a:avLst/>
          </a:prstGeom>
        </p:spPr>
        <p:txBody>
          <a:bodyPr wrap="square">
            <a:spAutoFit/>
          </a:bodyPr>
          <a:lstStyle/>
          <a:p>
            <a:pPr algn="ctr"/>
            <a:r>
              <a:rPr lang="en-US" sz="1050" b="1" dirty="0" err="1"/>
              <a:t>Asteraceae</a:t>
            </a:r>
            <a:r>
              <a:rPr lang="en-US" sz="1050" b="1" dirty="0"/>
              <a:t> (Aster Family)</a:t>
            </a:r>
          </a:p>
          <a:p>
            <a:pPr algn="ctr"/>
            <a:r>
              <a:rPr lang="en-US" sz="1050" b="1" i="1" dirty="0" err="1"/>
              <a:t>Symphyotrichum</a:t>
            </a:r>
            <a:r>
              <a:rPr lang="en-US" sz="1050" b="1" i="1" dirty="0"/>
              <a:t> </a:t>
            </a:r>
            <a:r>
              <a:rPr lang="en-US" sz="1050" b="1" i="1" dirty="0" err="1"/>
              <a:t>lateriflorum</a:t>
            </a:r>
            <a:r>
              <a:rPr lang="en-US" sz="1050" b="1" dirty="0"/>
              <a:t> (L.) Á. </a:t>
            </a:r>
            <a:r>
              <a:rPr lang="en-US" sz="1050" b="1" dirty="0" err="1"/>
              <a:t>Löve</a:t>
            </a:r>
            <a:r>
              <a:rPr lang="en-US" sz="1050" b="1" dirty="0"/>
              <a:t> &amp; D. </a:t>
            </a:r>
            <a:r>
              <a:rPr lang="en-US" sz="1050" b="1" dirty="0" err="1"/>
              <a:t>Löve</a:t>
            </a:r>
            <a:r>
              <a:rPr lang="en-US" sz="1050" b="1" dirty="0"/>
              <a:t>  - Calico Aster  </a:t>
            </a:r>
          </a:p>
        </p:txBody>
      </p:sp>
    </p:spTree>
    <p:extLst>
      <p:ext uri="{BB962C8B-B14F-4D97-AF65-F5344CB8AC3E}">
        <p14:creationId xmlns:p14="http://schemas.microsoft.com/office/powerpoint/2010/main" val="398497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936312-DEF9-6237-E228-D16C3F6E7013}"/>
              </a:ext>
            </a:extLst>
          </p:cNvPr>
          <p:cNvSpPr>
            <a:spLocks noGrp="1"/>
          </p:cNvSpPr>
          <p:nvPr>
            <p:ph type="title"/>
          </p:nvPr>
        </p:nvSpPr>
        <p:spPr>
          <a:xfrm>
            <a:off x="0" y="241165"/>
            <a:ext cx="8520600" cy="572700"/>
          </a:xfrm>
        </p:spPr>
        <p:txBody>
          <a:bodyPr/>
          <a:lstStyle/>
          <a:p>
            <a:pPr algn="ctr"/>
            <a:r>
              <a:rPr lang="en-US" b="1" dirty="0"/>
              <a:t>Taxonomic classification of plants</a:t>
            </a:r>
            <a:endParaRPr lang="ru-RU" b="1" dirty="0"/>
          </a:p>
        </p:txBody>
      </p:sp>
      <p:pic>
        <p:nvPicPr>
          <p:cNvPr id="4" name="Рисунок 3">
            <a:extLst>
              <a:ext uri="{FF2B5EF4-FFF2-40B4-BE49-F238E27FC236}">
                <a16:creationId xmlns:a16="http://schemas.microsoft.com/office/drawing/2014/main" id="{53AAC964-1375-00FD-38D1-ADAAAE1DC4ED}"/>
              </a:ext>
            </a:extLst>
          </p:cNvPr>
          <p:cNvPicPr>
            <a:picLocks noChangeAspect="1"/>
          </p:cNvPicPr>
          <p:nvPr/>
        </p:nvPicPr>
        <p:blipFill rotWithShape="1">
          <a:blip r:embed="rId2"/>
          <a:srcRect l="6817" t="16048" r="31928" b="23735"/>
          <a:stretch/>
        </p:blipFill>
        <p:spPr>
          <a:xfrm>
            <a:off x="623398" y="826265"/>
            <a:ext cx="7374847" cy="4076070"/>
          </a:xfrm>
          <a:prstGeom prst="rect">
            <a:avLst/>
          </a:prstGeom>
        </p:spPr>
      </p:pic>
    </p:spTree>
    <p:extLst>
      <p:ext uri="{BB962C8B-B14F-4D97-AF65-F5344CB8AC3E}">
        <p14:creationId xmlns:p14="http://schemas.microsoft.com/office/powerpoint/2010/main" val="386182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6" y="115134"/>
            <a:ext cx="8601075" cy="523220"/>
          </a:xfrm>
          <a:prstGeom prst="rect">
            <a:avLst/>
          </a:prstGeom>
        </p:spPr>
        <p:txBody>
          <a:bodyPr wrap="square">
            <a:spAutoFit/>
          </a:bodyPr>
          <a:lstStyle/>
          <a:p>
            <a:r>
              <a:rPr lang="en-US" dirty="0">
                <a:latin typeface="Poppins"/>
              </a:rPr>
              <a:t>Sample classifications of maize </a:t>
            </a:r>
            <a:r>
              <a:rPr lang="en-US" i="1" dirty="0">
                <a:latin typeface="Poppins"/>
              </a:rPr>
              <a:t>(</a:t>
            </a:r>
            <a:r>
              <a:rPr lang="en-US" i="1" dirty="0" err="1">
                <a:latin typeface="Poppins"/>
              </a:rPr>
              <a:t>Zea</a:t>
            </a:r>
            <a:r>
              <a:rPr lang="en-US" i="1" dirty="0">
                <a:latin typeface="Poppins"/>
              </a:rPr>
              <a:t> mays) </a:t>
            </a:r>
            <a:r>
              <a:rPr lang="en-US" dirty="0">
                <a:latin typeface="Poppins"/>
              </a:rPr>
              <a:t>and the commonly cultivated edible mushroom </a:t>
            </a:r>
            <a:r>
              <a:rPr lang="en-US" i="1" dirty="0">
                <a:latin typeface="Poppins"/>
              </a:rPr>
              <a:t>(</a:t>
            </a:r>
            <a:r>
              <a:rPr lang="en-US" i="1" dirty="0" err="1">
                <a:latin typeface="Poppins"/>
              </a:rPr>
              <a:t>Agaricus</a:t>
            </a:r>
            <a:r>
              <a:rPr lang="en-US" i="1" dirty="0">
                <a:latin typeface="Poppins"/>
              </a:rPr>
              <a:t> </a:t>
            </a:r>
            <a:r>
              <a:rPr lang="en-US" i="1" dirty="0" err="1">
                <a:latin typeface="Poppins"/>
              </a:rPr>
              <a:t>bisporus</a:t>
            </a:r>
            <a:r>
              <a:rPr lang="en-US" i="1" dirty="0">
                <a:latin typeface="Poppins"/>
              </a:rPr>
              <a:t>) </a:t>
            </a:r>
            <a:r>
              <a:rPr lang="en-US" dirty="0">
                <a:latin typeface="Poppins"/>
              </a:rPr>
              <a:t>are</a:t>
            </a:r>
            <a:r>
              <a:rPr lang="en-US" i="1" dirty="0">
                <a:latin typeface="Poppins"/>
              </a:rPr>
              <a:t> </a:t>
            </a:r>
            <a:r>
              <a:rPr lang="en-US" dirty="0">
                <a:latin typeface="Poppins"/>
              </a:rPr>
              <a:t>given in Table 1</a:t>
            </a:r>
            <a:endParaRPr lang="ru-RU" dirty="0">
              <a:latin typeface="Poppins"/>
            </a:endParaRPr>
          </a:p>
        </p:txBody>
      </p:sp>
      <p:graphicFrame>
        <p:nvGraphicFramePr>
          <p:cNvPr id="3" name="Содержимое 3"/>
          <p:cNvGraphicFramePr>
            <a:graphicFrameLocks/>
          </p:cNvGraphicFramePr>
          <p:nvPr>
            <p:extLst>
              <p:ext uri="{D42A27DB-BD31-4B8C-83A1-F6EECF244321}">
                <p14:modId xmlns:p14="http://schemas.microsoft.com/office/powerpoint/2010/main" val="1520187982"/>
              </p:ext>
            </p:extLst>
          </p:nvPr>
        </p:nvGraphicFramePr>
        <p:xfrm>
          <a:off x="428624" y="965274"/>
          <a:ext cx="7308057" cy="3996690"/>
        </p:xfrm>
        <a:graphic>
          <a:graphicData uri="http://schemas.openxmlformats.org/drawingml/2006/table">
            <a:tbl>
              <a:tblPr firstRow="1" bandRow="1">
                <a:tableStyleId>{7DF18680-E054-41AD-8BC1-D1AEF772440D}</a:tableStyleId>
              </a:tblPr>
              <a:tblGrid>
                <a:gridCol w="999393">
                  <a:extLst>
                    <a:ext uri="{9D8B030D-6E8A-4147-A177-3AD203B41FA5}">
                      <a16:colId xmlns:a16="http://schemas.microsoft.com/office/drawing/2014/main" val="20000"/>
                    </a:ext>
                  </a:extLst>
                </a:gridCol>
                <a:gridCol w="1110780">
                  <a:extLst>
                    <a:ext uri="{9D8B030D-6E8A-4147-A177-3AD203B41FA5}">
                      <a16:colId xmlns:a16="http://schemas.microsoft.com/office/drawing/2014/main" val="20001"/>
                    </a:ext>
                  </a:extLst>
                </a:gridCol>
                <a:gridCol w="5197884">
                  <a:extLst>
                    <a:ext uri="{9D8B030D-6E8A-4147-A177-3AD203B41FA5}">
                      <a16:colId xmlns:a16="http://schemas.microsoft.com/office/drawing/2014/main" val="20002"/>
                    </a:ext>
                  </a:extLst>
                </a:gridCol>
              </a:tblGrid>
              <a:tr h="278130">
                <a:tc>
                  <a:txBody>
                    <a:bodyPr/>
                    <a:lstStyle/>
                    <a:p>
                      <a:r>
                        <a:rPr lang="en-US" sz="1300" baseline="0" dirty="0">
                          <a:solidFill>
                            <a:schemeClr val="tx1"/>
                          </a:solidFill>
                        </a:rPr>
                        <a:t>Category</a:t>
                      </a:r>
                      <a:endParaRPr lang="ru-RU" sz="1300" dirty="0">
                        <a:solidFill>
                          <a:schemeClr val="tx1"/>
                        </a:solidFill>
                        <a:latin typeface="+mn-lt"/>
                      </a:endParaRPr>
                    </a:p>
                  </a:txBody>
                  <a:tcPr marL="68580" marR="68580" marT="34290" marB="34290"/>
                </a:tc>
                <a:tc>
                  <a:txBody>
                    <a:bodyPr/>
                    <a:lstStyle/>
                    <a:p>
                      <a:r>
                        <a:rPr lang="en-US" sz="1300" baseline="0" dirty="0" err="1">
                          <a:solidFill>
                            <a:schemeClr val="tx1"/>
                          </a:solidFill>
                        </a:rPr>
                        <a:t>Taxon</a:t>
                      </a:r>
                      <a:endParaRPr lang="ru-RU" sz="1300" dirty="0">
                        <a:solidFill>
                          <a:schemeClr val="tx1"/>
                        </a:solidFill>
                        <a:latin typeface="+mn-lt"/>
                      </a:endParaRPr>
                    </a:p>
                  </a:txBody>
                  <a:tcPr marL="68580" marR="68580" marT="34290" marB="34290"/>
                </a:tc>
                <a:tc>
                  <a:txBody>
                    <a:bodyPr/>
                    <a:lstStyle/>
                    <a:p>
                      <a:r>
                        <a:rPr lang="en-US" sz="1300" baseline="0" dirty="0">
                          <a:solidFill>
                            <a:schemeClr val="tx1"/>
                          </a:solidFill>
                        </a:rPr>
                        <a:t>Description</a:t>
                      </a:r>
                      <a:endParaRPr lang="ru-RU" sz="1300" dirty="0">
                        <a:solidFill>
                          <a:schemeClr val="tx1"/>
                        </a:solidFill>
                        <a:latin typeface="+mn-lt"/>
                      </a:endParaRPr>
                    </a:p>
                  </a:txBody>
                  <a:tcPr marL="68580" marR="68580" marT="34290" marB="34290"/>
                </a:tc>
                <a:extLst>
                  <a:ext uri="{0D108BD9-81ED-4DB2-BD59-A6C34878D82A}">
                    <a16:rowId xmlns:a16="http://schemas.microsoft.com/office/drawing/2014/main" val="10000"/>
                  </a:ext>
                </a:extLst>
              </a:tr>
              <a:tr h="27813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baseline="0" dirty="0"/>
                        <a:t>Maize</a:t>
                      </a:r>
                      <a:endParaRPr lang="ru-RU" sz="1300" dirty="0">
                        <a:latin typeface="+mn-lt"/>
                      </a:endParaRPr>
                    </a:p>
                  </a:txBody>
                  <a:tcPr marL="68580" marR="68580"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700" dirty="0">
                        <a:latin typeface="+mn-lt"/>
                      </a:endParaRPr>
                    </a:p>
                  </a:txBody>
                  <a:tcPr/>
                </a:tc>
                <a:tc hMerge="1">
                  <a:txBody>
                    <a:bodyPr/>
                    <a:lstStyle/>
                    <a:p>
                      <a:pPr algn="just"/>
                      <a:endParaRPr lang="ru-RU" sz="1700" dirty="0">
                        <a:latin typeface="+mn-lt"/>
                      </a:endParaRPr>
                    </a:p>
                  </a:txBody>
                  <a:tcPr/>
                </a:tc>
                <a:extLst>
                  <a:ext uri="{0D108BD9-81ED-4DB2-BD59-A6C34878D82A}">
                    <a16:rowId xmlns:a16="http://schemas.microsoft.com/office/drawing/2014/main" val="10001"/>
                  </a:ext>
                </a:extLst>
              </a:tr>
              <a:tr h="845820">
                <a:tc>
                  <a:txBody>
                    <a:bodyPr/>
                    <a:lstStyle/>
                    <a:p>
                      <a:pPr algn="l"/>
                      <a:r>
                        <a:rPr lang="en-US" sz="1300" baseline="0" dirty="0"/>
                        <a:t>Kingdom</a:t>
                      </a:r>
                      <a:endParaRPr lang="ru-RU" sz="1300" dirty="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err="1"/>
                        <a:t>Plantae</a:t>
                      </a:r>
                      <a:endParaRPr lang="ru-RU" sz="1300" dirty="0">
                        <a:latin typeface="+mn-lt"/>
                      </a:endParaRPr>
                    </a:p>
                  </a:txBody>
                  <a:tcPr marL="68580" marR="68580" marT="34290" marB="34290"/>
                </a:tc>
                <a:tc>
                  <a:txBody>
                    <a:bodyPr/>
                    <a:lstStyle/>
                    <a:p>
                      <a:pPr algn="just"/>
                      <a:r>
                        <a:rPr lang="en-US" sz="1300" baseline="0" dirty="0"/>
                        <a:t>Organisms that are primarily terrestrial, with chlorophylls a and b contained in chloroplasts, spores enclosed in </a:t>
                      </a:r>
                      <a:r>
                        <a:rPr lang="en-US" sz="1300" baseline="0" dirty="0" err="1"/>
                        <a:t>sporopollenin</a:t>
                      </a:r>
                      <a:r>
                        <a:rPr lang="en-US" sz="1300" baseline="0" dirty="0"/>
                        <a:t> (a tough wall substance), and nutritionally dependent </a:t>
                      </a:r>
                      <a:r>
                        <a:rPr lang="en-US" sz="1300" baseline="0" dirty="0" err="1"/>
                        <a:t>multicellular</a:t>
                      </a:r>
                      <a:r>
                        <a:rPr lang="en-US" sz="1300" baseline="0" dirty="0"/>
                        <a:t> embryos</a:t>
                      </a:r>
                      <a:endParaRPr lang="ru-RU" sz="1300" dirty="0">
                        <a:latin typeface="+mn-lt"/>
                      </a:endParaRPr>
                    </a:p>
                  </a:txBody>
                  <a:tcPr marL="68580" marR="68580" marT="34290" marB="34290"/>
                </a:tc>
                <a:extLst>
                  <a:ext uri="{0D108BD9-81ED-4DB2-BD59-A6C34878D82A}">
                    <a16:rowId xmlns:a16="http://schemas.microsoft.com/office/drawing/2014/main" val="10002"/>
                  </a:ext>
                </a:extLst>
              </a:tr>
              <a:tr h="457200">
                <a:tc>
                  <a:txBody>
                    <a:bodyPr/>
                    <a:lstStyle/>
                    <a:p>
                      <a:pPr algn="l"/>
                      <a:r>
                        <a:rPr lang="en-US" sz="1300" baseline="0" dirty="0"/>
                        <a:t>Phylum</a:t>
                      </a:r>
                      <a:endParaRPr lang="ru-RU" sz="1300" dirty="0">
                        <a:latin typeface="+mn-lt"/>
                      </a:endParaRPr>
                    </a:p>
                  </a:txBody>
                  <a:tcPr marL="68580" marR="68580" marT="34290" marB="34290"/>
                </a:tc>
                <a:tc>
                  <a:txBody>
                    <a:bodyPr/>
                    <a:lstStyle/>
                    <a:p>
                      <a:pPr algn="l"/>
                      <a:r>
                        <a:rPr lang="en-US" sz="1300" baseline="0" dirty="0" err="1"/>
                        <a:t>Anthophyta</a:t>
                      </a:r>
                      <a:endParaRPr lang="ru-RU" sz="1300" dirty="0">
                        <a:latin typeface="+mn-lt"/>
                      </a:endParaRPr>
                    </a:p>
                  </a:txBody>
                  <a:tcPr marL="68580" marR="68580" marT="34290" marB="34290"/>
                </a:tc>
                <a:tc>
                  <a:txBody>
                    <a:bodyPr/>
                    <a:lstStyle/>
                    <a:p>
                      <a:pPr algn="l"/>
                      <a:r>
                        <a:rPr lang="en-US" sz="1300" baseline="0" dirty="0"/>
                        <a:t>Vascular plants with seeds and flowers; ovules enclosed in an ovary, pollination indirect; the angiosperms</a:t>
                      </a:r>
                      <a:endParaRPr lang="ru-RU" sz="1300" dirty="0">
                        <a:latin typeface="+mn-lt"/>
                      </a:endParaRPr>
                    </a:p>
                  </a:txBody>
                  <a:tcPr marL="68580" marR="68580" marT="34290" marB="34290"/>
                </a:tc>
                <a:extLst>
                  <a:ext uri="{0D108BD9-81ED-4DB2-BD59-A6C34878D82A}">
                    <a16:rowId xmlns:a16="http://schemas.microsoft.com/office/drawing/2014/main" val="10003"/>
                  </a:ext>
                </a:extLst>
              </a:tr>
              <a:tr h="457200">
                <a:tc>
                  <a:txBody>
                    <a:bodyPr/>
                    <a:lstStyle/>
                    <a:p>
                      <a:pPr algn="l"/>
                      <a:r>
                        <a:rPr lang="en-US" sz="1300" baseline="0" dirty="0"/>
                        <a:t>Class </a:t>
                      </a:r>
                      <a:endParaRPr lang="ru-RU" sz="1300" dirty="0">
                        <a:latin typeface="+mn-lt"/>
                      </a:endParaRPr>
                    </a:p>
                  </a:txBody>
                  <a:tcPr marL="68580" marR="68580" marT="34290" marB="34290"/>
                </a:tc>
                <a:tc>
                  <a:txBody>
                    <a:bodyPr/>
                    <a:lstStyle/>
                    <a:p>
                      <a:pPr algn="l"/>
                      <a:r>
                        <a:rPr lang="en-US" sz="1300" baseline="0" dirty="0" err="1"/>
                        <a:t>Monocotyledoneae</a:t>
                      </a:r>
                      <a:r>
                        <a:rPr lang="en-US" sz="1300" baseline="0" dirty="0"/>
                        <a:t> </a:t>
                      </a:r>
                      <a:endParaRPr lang="ru-RU" sz="1300" dirty="0">
                        <a:latin typeface="+mn-lt"/>
                      </a:endParaRPr>
                    </a:p>
                  </a:txBody>
                  <a:tcPr marL="68580" marR="68580" marT="34290" marB="34290"/>
                </a:tc>
                <a:tc>
                  <a:txBody>
                    <a:bodyPr/>
                    <a:lstStyle/>
                    <a:p>
                      <a:pPr algn="l"/>
                      <a:r>
                        <a:rPr lang="en-US" sz="1300" baseline="0" dirty="0"/>
                        <a:t>Embryo with one cotyledon; flower parts usually in threes; many scattered vascular bundles in the stem; the monocots</a:t>
                      </a:r>
                      <a:endParaRPr lang="ru-RU" sz="1300" dirty="0">
                        <a:latin typeface="+mn-lt"/>
                      </a:endParaRPr>
                    </a:p>
                  </a:txBody>
                  <a:tcPr marL="68580" marR="68580" marT="34290" marB="34290"/>
                </a:tc>
                <a:extLst>
                  <a:ext uri="{0D108BD9-81ED-4DB2-BD59-A6C34878D82A}">
                    <a16:rowId xmlns:a16="http://schemas.microsoft.com/office/drawing/2014/main" val="10004"/>
                  </a:ext>
                </a:extLst>
              </a:tr>
              <a:tr h="457200">
                <a:tc>
                  <a:txBody>
                    <a:bodyPr/>
                    <a:lstStyle/>
                    <a:p>
                      <a:r>
                        <a:rPr lang="en-US" sz="1300" kern="1200" baseline="0" dirty="0">
                          <a:solidFill>
                            <a:schemeClr val="dk1"/>
                          </a:solidFill>
                        </a:rPr>
                        <a:t>Order</a:t>
                      </a:r>
                      <a:endParaRPr lang="ru-RU" sz="1300" dirty="0"/>
                    </a:p>
                  </a:txBody>
                  <a:tcPr marL="68580" marR="68580" marT="34290" marB="34290"/>
                </a:tc>
                <a:tc>
                  <a:txBody>
                    <a:bodyPr/>
                    <a:lstStyle/>
                    <a:p>
                      <a:r>
                        <a:rPr lang="en-US" sz="1300" kern="1200" baseline="0" dirty="0" err="1">
                          <a:solidFill>
                            <a:schemeClr val="dk1"/>
                          </a:solidFill>
                        </a:rPr>
                        <a:t>Poales</a:t>
                      </a:r>
                      <a:endParaRPr lang="ru-RU" sz="1300" dirty="0"/>
                    </a:p>
                  </a:txBody>
                  <a:tcPr marL="68580" marR="68580" marT="34290" marB="34290"/>
                </a:tc>
                <a:tc>
                  <a:txBody>
                    <a:bodyPr/>
                    <a:lstStyle/>
                    <a:p>
                      <a:r>
                        <a:rPr lang="en-US" sz="1300" kern="1200" baseline="0" dirty="0">
                          <a:solidFill>
                            <a:schemeClr val="dk1"/>
                          </a:solidFill>
                        </a:rPr>
                        <a:t>Monocots with fibrous leaves; reduction and fusion in flower parts</a:t>
                      </a:r>
                      <a:endParaRPr lang="ru-RU" sz="1300" dirty="0"/>
                    </a:p>
                  </a:txBody>
                  <a:tcPr marL="68580" marR="68580" marT="34290" marB="34290"/>
                </a:tc>
                <a:extLst>
                  <a:ext uri="{0D108BD9-81ED-4DB2-BD59-A6C34878D82A}">
                    <a16:rowId xmlns:a16="http://schemas.microsoft.com/office/drawing/2014/main" val="10005"/>
                  </a:ext>
                </a:extLst>
              </a:tr>
              <a:tr h="457200">
                <a:tc>
                  <a:txBody>
                    <a:bodyPr/>
                    <a:lstStyle/>
                    <a:p>
                      <a:r>
                        <a:rPr lang="en-US" sz="1300" kern="1200" baseline="0" dirty="0">
                          <a:solidFill>
                            <a:schemeClr val="dk1"/>
                          </a:solidFill>
                        </a:rPr>
                        <a:t>Family</a:t>
                      </a:r>
                      <a:endParaRPr lang="ru-RU" sz="1300" dirty="0"/>
                    </a:p>
                  </a:txBody>
                  <a:tcPr marL="68580" marR="68580" marT="34290" marB="34290"/>
                </a:tc>
                <a:tc>
                  <a:txBody>
                    <a:bodyPr/>
                    <a:lstStyle/>
                    <a:p>
                      <a:r>
                        <a:rPr lang="en-US" sz="1300" kern="1200" baseline="0" dirty="0" err="1">
                          <a:solidFill>
                            <a:schemeClr val="dk1"/>
                          </a:solidFill>
                        </a:rPr>
                        <a:t>Poaceae</a:t>
                      </a:r>
                      <a:endParaRPr lang="ru-RU" sz="1300" dirty="0"/>
                    </a:p>
                  </a:txBody>
                  <a:tcPr marL="68580" marR="68580" marT="34290" marB="34290"/>
                </a:tc>
                <a:tc>
                  <a:txBody>
                    <a:bodyPr/>
                    <a:lstStyle/>
                    <a:p>
                      <a:r>
                        <a:rPr lang="en-US" sz="1300" kern="1200" baseline="0" dirty="0">
                          <a:solidFill>
                            <a:schemeClr val="dk1"/>
                          </a:solidFill>
                        </a:rPr>
                        <a:t>Hollow-stemmed monocots with reduced greenish flowers;</a:t>
                      </a:r>
                    </a:p>
                    <a:p>
                      <a:r>
                        <a:rPr lang="en-US" sz="1300" kern="1200" baseline="0" dirty="0">
                          <a:solidFill>
                            <a:schemeClr val="dk1"/>
                          </a:solidFill>
                        </a:rPr>
                        <a:t>fruit a specialized achene (caryopsis); the grasses</a:t>
                      </a:r>
                      <a:endParaRPr lang="ru-RU" sz="1300" dirty="0"/>
                    </a:p>
                  </a:txBody>
                  <a:tcPr marL="68580" marR="68580" marT="34290" marB="34290"/>
                </a:tc>
                <a:extLst>
                  <a:ext uri="{0D108BD9-81ED-4DB2-BD59-A6C34878D82A}">
                    <a16:rowId xmlns:a16="http://schemas.microsoft.com/office/drawing/2014/main" val="10006"/>
                  </a:ext>
                </a:extLst>
              </a:tr>
              <a:tr h="457200">
                <a:tc>
                  <a:txBody>
                    <a:bodyPr/>
                    <a:lstStyle/>
                    <a:p>
                      <a:r>
                        <a:rPr lang="en-US" sz="1300" kern="1200" baseline="0" dirty="0">
                          <a:solidFill>
                            <a:schemeClr val="dk1"/>
                          </a:solidFill>
                        </a:rPr>
                        <a:t>Genus</a:t>
                      </a:r>
                      <a:endParaRPr lang="ru-RU" sz="1300" dirty="0"/>
                    </a:p>
                  </a:txBody>
                  <a:tcPr marL="68580" marR="68580" marT="34290" marB="34290"/>
                </a:tc>
                <a:tc>
                  <a:txBody>
                    <a:bodyPr/>
                    <a:lstStyle/>
                    <a:p>
                      <a:r>
                        <a:rPr lang="en-US" sz="1300" kern="1200" baseline="0" dirty="0" err="1">
                          <a:solidFill>
                            <a:schemeClr val="dk1"/>
                          </a:solidFill>
                        </a:rPr>
                        <a:t>Zea</a:t>
                      </a:r>
                      <a:endParaRPr lang="ru-RU" sz="1300" dirty="0"/>
                    </a:p>
                  </a:txBody>
                  <a:tcPr marL="68580" marR="68580" marT="34290" marB="34290"/>
                </a:tc>
                <a:tc>
                  <a:txBody>
                    <a:bodyPr/>
                    <a:lstStyle/>
                    <a:p>
                      <a:r>
                        <a:rPr lang="en-US" sz="1300" kern="1200" baseline="0" dirty="0">
                          <a:solidFill>
                            <a:schemeClr val="dk1"/>
                          </a:solidFill>
                        </a:rPr>
                        <a:t>Robust grasses with separate staminate and </a:t>
                      </a:r>
                      <a:r>
                        <a:rPr lang="en-US" sz="1300" kern="1200" baseline="0" dirty="0" err="1">
                          <a:solidFill>
                            <a:schemeClr val="dk1"/>
                          </a:solidFill>
                        </a:rPr>
                        <a:t>carpellate</a:t>
                      </a:r>
                      <a:endParaRPr lang="en-US" sz="1300" kern="1200" baseline="0" dirty="0">
                        <a:solidFill>
                          <a:schemeClr val="dk1"/>
                        </a:solidFill>
                      </a:endParaRPr>
                    </a:p>
                    <a:p>
                      <a:r>
                        <a:rPr lang="en-US" sz="1300" kern="1200" baseline="0" dirty="0">
                          <a:solidFill>
                            <a:schemeClr val="dk1"/>
                          </a:solidFill>
                        </a:rPr>
                        <a:t>flower clusters; caryopsis fleshy</a:t>
                      </a:r>
                      <a:endParaRPr lang="ru-RU" sz="1300" dirty="0"/>
                    </a:p>
                  </a:txBody>
                  <a:tcPr marL="68580" marR="68580" marT="34290" marB="34290"/>
                </a:tc>
                <a:extLst>
                  <a:ext uri="{0D108BD9-81ED-4DB2-BD59-A6C34878D82A}">
                    <a16:rowId xmlns:a16="http://schemas.microsoft.com/office/drawing/2014/main" val="10007"/>
                  </a:ext>
                </a:extLst>
              </a:tr>
              <a:tr h="278130">
                <a:tc>
                  <a:txBody>
                    <a:bodyPr/>
                    <a:lstStyle/>
                    <a:p>
                      <a:r>
                        <a:rPr lang="en-US" sz="1300" kern="1200" baseline="0" dirty="0">
                          <a:solidFill>
                            <a:schemeClr val="dk1"/>
                          </a:solidFill>
                        </a:rPr>
                        <a:t>Species</a:t>
                      </a:r>
                      <a:endParaRPr lang="ru-RU" sz="1300" dirty="0"/>
                    </a:p>
                  </a:txBody>
                  <a:tcPr marL="68580" marR="68580" marT="34290" marB="34290"/>
                </a:tc>
                <a:tc>
                  <a:txBody>
                    <a:bodyPr/>
                    <a:lstStyle/>
                    <a:p>
                      <a:r>
                        <a:rPr lang="en-US" sz="1300" kern="1200" baseline="0" dirty="0" err="1">
                          <a:solidFill>
                            <a:schemeClr val="dk1"/>
                          </a:solidFill>
                        </a:rPr>
                        <a:t>Zea</a:t>
                      </a:r>
                      <a:r>
                        <a:rPr lang="en-US" sz="1300" kern="1200" baseline="0" dirty="0">
                          <a:solidFill>
                            <a:schemeClr val="dk1"/>
                          </a:solidFill>
                        </a:rPr>
                        <a:t> </a:t>
                      </a:r>
                      <a:r>
                        <a:rPr lang="en-US" sz="1300" kern="1200" baseline="0" dirty="0" err="1">
                          <a:solidFill>
                            <a:schemeClr val="dk1"/>
                          </a:solidFill>
                        </a:rPr>
                        <a:t>mays</a:t>
                      </a:r>
                      <a:endParaRPr lang="ru-RU" sz="1300" dirty="0"/>
                    </a:p>
                  </a:txBody>
                  <a:tcPr marL="68580" marR="68580" marT="34290" marB="34290"/>
                </a:tc>
                <a:tc>
                  <a:txBody>
                    <a:bodyPr/>
                    <a:lstStyle/>
                    <a:p>
                      <a:r>
                        <a:rPr lang="en-US" sz="1300" kern="1200" baseline="0" dirty="0">
                          <a:solidFill>
                            <a:schemeClr val="dk1"/>
                          </a:solidFill>
                        </a:rPr>
                        <a:t>Maize, or corn</a:t>
                      </a:r>
                      <a:endParaRPr lang="ru-RU" sz="1300" dirty="0"/>
                    </a:p>
                  </a:txBody>
                  <a:tcPr marL="68580" marR="68580" marT="34290" marB="34290"/>
                </a:tc>
                <a:extLst>
                  <a:ext uri="{0D108BD9-81ED-4DB2-BD59-A6C34878D82A}">
                    <a16:rowId xmlns:a16="http://schemas.microsoft.com/office/drawing/2014/main" val="10008"/>
                  </a:ext>
                </a:extLst>
              </a:tr>
            </a:tbl>
          </a:graphicData>
        </a:graphic>
      </p:graphicFrame>
      <p:sp>
        <p:nvSpPr>
          <p:cNvPr id="4" name="Прямоугольник 3"/>
          <p:cNvSpPr/>
          <p:nvPr/>
        </p:nvSpPr>
        <p:spPr>
          <a:xfrm>
            <a:off x="335756" y="626720"/>
            <a:ext cx="6480720" cy="338554"/>
          </a:xfrm>
          <a:prstGeom prst="rect">
            <a:avLst/>
          </a:prstGeom>
        </p:spPr>
        <p:txBody>
          <a:bodyPr wrap="square">
            <a:spAutoFit/>
          </a:bodyPr>
          <a:lstStyle/>
          <a:p>
            <a:r>
              <a:rPr lang="en-US" sz="1200" dirty="0">
                <a:latin typeface="Poppins"/>
              </a:rPr>
              <a:t>Table 1- Biological Classification</a:t>
            </a:r>
            <a:r>
              <a:rPr lang="en-US" sz="1600" dirty="0">
                <a:latin typeface="Poppins"/>
              </a:rPr>
              <a:t>. Maize </a:t>
            </a:r>
            <a:r>
              <a:rPr lang="en-US" sz="1600" i="1" dirty="0">
                <a:latin typeface="Poppins"/>
              </a:rPr>
              <a:t>(</a:t>
            </a:r>
            <a:r>
              <a:rPr lang="en-US" sz="1600" i="1" dirty="0" err="1">
                <a:latin typeface="Poppins"/>
              </a:rPr>
              <a:t>Zea</a:t>
            </a:r>
            <a:r>
              <a:rPr lang="en-US" sz="1600" i="1" dirty="0">
                <a:latin typeface="Poppins"/>
              </a:rPr>
              <a:t> mays) </a:t>
            </a:r>
            <a:r>
              <a:rPr lang="en-US" sz="1600" dirty="0">
                <a:latin typeface="Poppins"/>
              </a:rPr>
              <a:t> </a:t>
            </a:r>
            <a:endParaRPr lang="ru-RU" sz="1600" dirty="0">
              <a:latin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E80916C-C8C8-486E-C506-7135075B01E2}"/>
              </a:ext>
            </a:extLst>
          </p:cNvPr>
          <p:cNvSpPr>
            <a:spLocks noGrp="1"/>
          </p:cNvSpPr>
          <p:nvPr>
            <p:ph type="subTitle" idx="1"/>
          </p:nvPr>
        </p:nvSpPr>
        <p:spPr>
          <a:xfrm>
            <a:off x="102379" y="212111"/>
            <a:ext cx="8520600" cy="792600"/>
          </a:xfrm>
        </p:spPr>
        <p:txBody>
          <a:bodyPr/>
          <a:lstStyle/>
          <a:p>
            <a:r>
              <a:rPr lang="en-US" sz="1800" b="1" i="0" u="none" strike="noStrike" dirty="0">
                <a:solidFill>
                  <a:srgbClr val="000000"/>
                </a:solidFill>
                <a:effectLst/>
                <a:latin typeface="Poppins" panose="00000500000000000000" pitchFamily="2" charset="0"/>
              </a:rPr>
              <a:t>History of Botany</a:t>
            </a:r>
            <a:endParaRPr lang="en-US" b="1" i="0" dirty="0">
              <a:solidFill>
                <a:srgbClr val="344E5A"/>
              </a:solidFill>
              <a:effectLst/>
              <a:latin typeface="Poppins" panose="00000500000000000000" pitchFamily="2" charset="0"/>
            </a:endParaRPr>
          </a:p>
          <a:p>
            <a:endParaRPr lang="ru-RU" dirty="0"/>
          </a:p>
        </p:txBody>
      </p:sp>
      <p:sp>
        <p:nvSpPr>
          <p:cNvPr id="5" name="TextBox 4">
            <a:extLst>
              <a:ext uri="{FF2B5EF4-FFF2-40B4-BE49-F238E27FC236}">
                <a16:creationId xmlns:a16="http://schemas.microsoft.com/office/drawing/2014/main" id="{B528C78D-8470-BF23-ED2C-4CE95D0EC5C9}"/>
              </a:ext>
            </a:extLst>
          </p:cNvPr>
          <p:cNvSpPr txBox="1"/>
          <p:nvPr/>
        </p:nvSpPr>
        <p:spPr>
          <a:xfrm>
            <a:off x="539827" y="1004711"/>
            <a:ext cx="4241494" cy="3416320"/>
          </a:xfrm>
          <a:prstGeom prst="rect">
            <a:avLst/>
          </a:prstGeom>
          <a:noFill/>
        </p:spPr>
        <p:txBody>
          <a:bodyPr wrap="square">
            <a:spAutoFit/>
          </a:bodyPr>
          <a:lstStyle/>
          <a:p>
            <a:r>
              <a:rPr lang="en-US" sz="1800" b="0" i="0" u="none" strike="noStrike" dirty="0">
                <a:solidFill>
                  <a:srgbClr val="000000"/>
                </a:solidFill>
                <a:effectLst/>
                <a:latin typeface="Poppins" panose="00000500000000000000" pitchFamily="2" charset="0"/>
              </a:rPr>
              <a:t>Botany was </a:t>
            </a:r>
            <a:r>
              <a:rPr lang="en-US" sz="1800" b="1" i="0" u="none" strike="noStrike" dirty="0">
                <a:solidFill>
                  <a:srgbClr val="000000"/>
                </a:solidFill>
                <a:effectLst/>
                <a:latin typeface="Poppins" panose="00000500000000000000" pitchFamily="2" charset="0"/>
              </a:rPr>
              <a:t>part of zoology</a:t>
            </a:r>
            <a:r>
              <a:rPr lang="en-US" sz="1800" b="0" i="0" u="none" strike="noStrike" dirty="0">
                <a:solidFill>
                  <a:srgbClr val="000000"/>
                </a:solidFill>
                <a:effectLst/>
                <a:latin typeface="Poppins" panose="00000500000000000000" pitchFamily="2" charset="0"/>
              </a:rPr>
              <a:t> initially, as all plants were classified as either animals or minerals. This classification became obsolete with the introduction of botany as a separate discipline. Modern botany traces its roots back more than twenty-five centuries to Ancient Greece, specifically to Theophrastus (c. 371–287 BC), a student of Aristotle known as the "</a:t>
            </a:r>
            <a:r>
              <a:rPr lang="en-US" sz="1800" b="1" i="0" u="none" strike="noStrike" dirty="0">
                <a:solidFill>
                  <a:srgbClr val="000000"/>
                </a:solidFill>
                <a:effectLst/>
                <a:latin typeface="Poppins" panose="00000500000000000000" pitchFamily="2" charset="0"/>
              </a:rPr>
              <a:t>Father of Botany</a:t>
            </a:r>
            <a:r>
              <a:rPr lang="en-US" sz="1800" b="0" i="0" u="none" strike="noStrike" dirty="0">
                <a:solidFill>
                  <a:srgbClr val="000000"/>
                </a:solidFill>
                <a:effectLst/>
                <a:latin typeface="Poppins" panose="00000500000000000000" pitchFamily="2" charset="0"/>
              </a:rPr>
              <a:t>".</a:t>
            </a:r>
            <a:endParaRPr lang="ru-RU" sz="1800" dirty="0"/>
          </a:p>
        </p:txBody>
      </p:sp>
      <p:pic>
        <p:nvPicPr>
          <p:cNvPr id="6" name="Рисунок 5">
            <a:extLst>
              <a:ext uri="{FF2B5EF4-FFF2-40B4-BE49-F238E27FC236}">
                <a16:creationId xmlns:a16="http://schemas.microsoft.com/office/drawing/2014/main" id="{E1B81DA3-5294-86DB-BC72-61133589BF5C}"/>
              </a:ext>
            </a:extLst>
          </p:cNvPr>
          <p:cNvPicPr>
            <a:picLocks noChangeAspect="1"/>
          </p:cNvPicPr>
          <p:nvPr/>
        </p:nvPicPr>
        <p:blipFill>
          <a:blip r:embed="rId2"/>
          <a:stretch>
            <a:fillRect/>
          </a:stretch>
        </p:blipFill>
        <p:spPr>
          <a:xfrm>
            <a:off x="5088014" y="533963"/>
            <a:ext cx="3383957" cy="4397426"/>
          </a:xfrm>
          <a:prstGeom prst="rect">
            <a:avLst/>
          </a:prstGeom>
        </p:spPr>
      </p:pic>
    </p:spTree>
    <p:extLst>
      <p:ext uri="{BB962C8B-B14F-4D97-AF65-F5344CB8AC3E}">
        <p14:creationId xmlns:p14="http://schemas.microsoft.com/office/powerpoint/2010/main" val="42199273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2499</Words>
  <Application>Microsoft Office PowerPoint</Application>
  <PresentationFormat>Экран (16:9)</PresentationFormat>
  <Paragraphs>149</Paragraphs>
  <Slides>32</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32</vt:i4>
      </vt:variant>
    </vt:vector>
  </HeadingPairs>
  <TitlesOfParts>
    <vt:vector size="41" baseType="lpstr">
      <vt:lpstr>Abadi</vt:lpstr>
      <vt:lpstr>Arial</vt:lpstr>
      <vt:lpstr>Georgia</vt:lpstr>
      <vt:lpstr>inherit</vt:lpstr>
      <vt:lpstr>Poppins</vt:lpstr>
      <vt:lpstr>proxima-nova</vt:lpstr>
      <vt:lpstr>Times New Roman</vt:lpstr>
      <vt:lpstr>Simple Light</vt:lpstr>
      <vt:lpstr>Simple Light</vt:lpstr>
      <vt:lpstr>Al-Farabi Kazakh National University Higher School of Medicine   </vt:lpstr>
      <vt:lpstr>What is botany?</vt:lpstr>
      <vt:lpstr>Презентация PowerPoint</vt:lpstr>
      <vt:lpstr>Презентация PowerPoint</vt:lpstr>
      <vt:lpstr>Презентация PowerPoint</vt:lpstr>
      <vt:lpstr>Презентация PowerPoint</vt:lpstr>
      <vt:lpstr>Taxonomic classification of plants</vt:lpstr>
      <vt:lpstr>Презентация PowerPoint</vt:lpstr>
      <vt:lpstr>Презентация PowerPoint</vt:lpstr>
      <vt:lpstr>Cell theory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Cell organelles</vt:lpstr>
      <vt:lpstr>Plasma Membrane </vt:lpstr>
      <vt:lpstr>Презентация PowerPoint</vt:lpstr>
      <vt:lpstr>Cytoplasm </vt:lpstr>
      <vt:lpstr>Nucleus </vt:lpstr>
      <vt:lpstr>Endoplasmic Reticulum </vt:lpstr>
      <vt:lpstr>Презентация PowerPoint</vt:lpstr>
      <vt:lpstr>Mitochondria </vt:lpstr>
      <vt:lpstr>Plastids </vt:lpstr>
      <vt:lpstr>Презентация PowerPoint</vt:lpstr>
      <vt:lpstr>Ribosomes </vt:lpstr>
      <vt:lpstr>Golgi Apparatus </vt:lpstr>
      <vt:lpstr>Microbodies </vt:lpstr>
      <vt:lpstr>Cytoskeleton </vt:lpstr>
      <vt:lpstr>Peroxisomes</vt:lpstr>
      <vt:lpstr>Lysosomes and peroxisomes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c:title>
  <cp:lastModifiedBy>Алена Запарина</cp:lastModifiedBy>
  <cp:revision>5</cp:revision>
  <dcterms:modified xsi:type="dcterms:W3CDTF">2024-02-13T06:47:12Z</dcterms:modified>
</cp:coreProperties>
</file>